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handoutMasterIdLst>
    <p:handoutMasterId r:id="rId29"/>
  </p:handoutMasterIdLst>
  <p:sldIdLst>
    <p:sldId id="256" r:id="rId3"/>
    <p:sldId id="299" r:id="rId4"/>
    <p:sldId id="298" r:id="rId5"/>
    <p:sldId id="267" r:id="rId6"/>
    <p:sldId id="286" r:id="rId7"/>
    <p:sldId id="301" r:id="rId8"/>
    <p:sldId id="300" r:id="rId9"/>
    <p:sldId id="302" r:id="rId10"/>
    <p:sldId id="303" r:id="rId11"/>
    <p:sldId id="304" r:id="rId12"/>
    <p:sldId id="307" r:id="rId13"/>
    <p:sldId id="308" r:id="rId14"/>
    <p:sldId id="269" r:id="rId15"/>
    <p:sldId id="284" r:id="rId16"/>
    <p:sldId id="305" r:id="rId17"/>
    <p:sldId id="265" r:id="rId18"/>
    <p:sldId id="268" r:id="rId19"/>
    <p:sldId id="257" r:id="rId20"/>
    <p:sldId id="287" r:id="rId21"/>
    <p:sldId id="290" r:id="rId22"/>
    <p:sldId id="291" r:id="rId23"/>
    <p:sldId id="310" r:id="rId24"/>
    <p:sldId id="295" r:id="rId25"/>
    <p:sldId id="309" r:id="rId26"/>
    <p:sldId id="262" r:id="rId27"/>
    <p:sldId id="311" r:id="rId28"/>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am Henning" initials="AH" lastIdx="1" clrIdx="0">
    <p:extLst>
      <p:ext uri="{19B8F6BF-5375-455C-9EA6-DF929625EA0E}">
        <p15:presenceInfo xmlns:p15="http://schemas.microsoft.com/office/powerpoint/2012/main" userId="Adam Henning"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1476" y="10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commentAuthors" Target="commentAuthors.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83F6C7-568A-4134-B7B0-E26D77744E5C}"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de-DE"/>
        </a:p>
      </dgm:t>
    </dgm:pt>
    <dgm:pt modelId="{F519C068-83FF-4996-93F3-AC069BFA2C3B}">
      <dgm:prSet phldrT="[Text]" custT="1"/>
      <dgm:spPr/>
      <dgm:t>
        <a:bodyPr/>
        <a:lstStyle/>
        <a:p>
          <a:r>
            <a:rPr lang="de-DE" sz="1600" b="1" dirty="0" smtClean="0">
              <a:solidFill>
                <a:srgbClr val="002060"/>
              </a:solidFill>
            </a:rPr>
            <a:t>Risiken erkennen</a:t>
          </a:r>
          <a:endParaRPr lang="de-DE" sz="1600" b="1" dirty="0">
            <a:solidFill>
              <a:srgbClr val="002060"/>
            </a:solidFill>
          </a:endParaRPr>
        </a:p>
      </dgm:t>
    </dgm:pt>
    <dgm:pt modelId="{18FF147F-624A-4AA3-B771-19DDA27373C0}" type="parTrans" cxnId="{18E18368-3E4D-4093-B1BB-2D044014EBEE}">
      <dgm:prSet/>
      <dgm:spPr/>
      <dgm:t>
        <a:bodyPr/>
        <a:lstStyle/>
        <a:p>
          <a:endParaRPr lang="de-DE"/>
        </a:p>
      </dgm:t>
    </dgm:pt>
    <dgm:pt modelId="{5A57ED99-3488-4722-89AB-DC1DABCECF77}" type="sibTrans" cxnId="{18E18368-3E4D-4093-B1BB-2D044014EBEE}">
      <dgm:prSet/>
      <dgm:spPr/>
      <dgm:t>
        <a:bodyPr/>
        <a:lstStyle/>
        <a:p>
          <a:endParaRPr lang="de-DE"/>
        </a:p>
      </dgm:t>
    </dgm:pt>
    <dgm:pt modelId="{25BFC6DD-6F11-4271-907A-8A8F608DFECB}">
      <dgm:prSet phldrT="[Text]" custT="1"/>
      <dgm:spPr/>
      <dgm:t>
        <a:bodyPr/>
        <a:lstStyle/>
        <a:p>
          <a:endParaRPr lang="de-DE" sz="1100" dirty="0" smtClean="0"/>
        </a:p>
        <a:p>
          <a:endParaRPr lang="de-DE" sz="1100" dirty="0" smtClean="0"/>
        </a:p>
        <a:p>
          <a:r>
            <a:rPr lang="de-DE" sz="1600" b="1" dirty="0" smtClean="0">
              <a:solidFill>
                <a:srgbClr val="002060"/>
              </a:solidFill>
            </a:rPr>
            <a:t>FMEA</a:t>
          </a:r>
        </a:p>
        <a:p>
          <a:endParaRPr lang="de-DE" sz="1100" dirty="0" smtClean="0"/>
        </a:p>
        <a:p>
          <a:endParaRPr lang="de-DE" sz="1100" dirty="0"/>
        </a:p>
      </dgm:t>
    </dgm:pt>
    <dgm:pt modelId="{81F9C0AF-C878-4DBA-A6EF-83E5C508DBA4}" type="parTrans" cxnId="{71AB3799-7C91-4A19-9E1B-E80DB67C391E}">
      <dgm:prSet/>
      <dgm:spPr/>
      <dgm:t>
        <a:bodyPr/>
        <a:lstStyle/>
        <a:p>
          <a:endParaRPr lang="de-DE"/>
        </a:p>
      </dgm:t>
    </dgm:pt>
    <dgm:pt modelId="{ED758515-A2D0-436B-8110-0958E06BD8BE}" type="sibTrans" cxnId="{71AB3799-7C91-4A19-9E1B-E80DB67C391E}">
      <dgm:prSet/>
      <dgm:spPr/>
      <dgm:t>
        <a:bodyPr/>
        <a:lstStyle/>
        <a:p>
          <a:endParaRPr lang="de-DE"/>
        </a:p>
      </dgm:t>
    </dgm:pt>
    <dgm:pt modelId="{B5A8CF2E-19CB-47EC-A1E3-2F8496DB7396}">
      <dgm:prSet phldrT="[Text]" custT="1"/>
      <dgm:spPr/>
      <dgm:t>
        <a:bodyPr/>
        <a:lstStyle/>
        <a:p>
          <a:r>
            <a:rPr lang="de-DE" sz="1600" b="1" dirty="0" smtClean="0">
              <a:solidFill>
                <a:srgbClr val="002060"/>
              </a:solidFill>
            </a:rPr>
            <a:t>Risiken bewerten</a:t>
          </a:r>
        </a:p>
        <a:p>
          <a:endParaRPr lang="de-DE" sz="2000" dirty="0"/>
        </a:p>
      </dgm:t>
    </dgm:pt>
    <dgm:pt modelId="{F58BAEBD-72E9-48D1-8FD8-354E3E22C8E9}" type="parTrans" cxnId="{3FC54C83-BB27-4D0A-92C9-05AE498BBB1F}">
      <dgm:prSet/>
      <dgm:spPr/>
      <dgm:t>
        <a:bodyPr/>
        <a:lstStyle/>
        <a:p>
          <a:endParaRPr lang="de-DE"/>
        </a:p>
      </dgm:t>
    </dgm:pt>
    <dgm:pt modelId="{62C86224-F376-47FD-BA49-7F82C7D820C5}" type="sibTrans" cxnId="{3FC54C83-BB27-4D0A-92C9-05AE498BBB1F}">
      <dgm:prSet/>
      <dgm:spPr/>
      <dgm:t>
        <a:bodyPr/>
        <a:lstStyle/>
        <a:p>
          <a:endParaRPr lang="de-DE"/>
        </a:p>
      </dgm:t>
    </dgm:pt>
    <dgm:pt modelId="{E0112690-D8AD-4AA8-AD32-8D3D196A80B8}">
      <dgm:prSet phldrT="[Text]" custT="1"/>
      <dgm:spPr/>
      <dgm:t>
        <a:bodyPr/>
        <a:lstStyle/>
        <a:p>
          <a:r>
            <a:rPr lang="de-DE" sz="1600" b="1" dirty="0" smtClean="0">
              <a:solidFill>
                <a:srgbClr val="002060"/>
              </a:solidFill>
            </a:rPr>
            <a:t>Risiken bewältigen</a:t>
          </a:r>
          <a:endParaRPr lang="de-DE" sz="1600" b="1" dirty="0">
            <a:solidFill>
              <a:srgbClr val="002060"/>
            </a:solidFill>
          </a:endParaRPr>
        </a:p>
      </dgm:t>
    </dgm:pt>
    <dgm:pt modelId="{3069B999-71CF-4CD3-9068-2166FA73FA0B}" type="parTrans" cxnId="{40AEC02B-F023-4D31-B5FD-A92D5F82F170}">
      <dgm:prSet/>
      <dgm:spPr/>
      <dgm:t>
        <a:bodyPr/>
        <a:lstStyle/>
        <a:p>
          <a:endParaRPr lang="de-DE"/>
        </a:p>
      </dgm:t>
    </dgm:pt>
    <dgm:pt modelId="{843FB03F-12F8-4122-BD88-C39B609E9BD4}" type="sibTrans" cxnId="{40AEC02B-F023-4D31-B5FD-A92D5F82F170}">
      <dgm:prSet/>
      <dgm:spPr/>
      <dgm:t>
        <a:bodyPr/>
        <a:lstStyle/>
        <a:p>
          <a:endParaRPr lang="de-DE"/>
        </a:p>
      </dgm:t>
    </dgm:pt>
    <dgm:pt modelId="{0E6DB514-59A9-4FEC-AEB0-44E291C48355}">
      <dgm:prSet phldrT="[Text]" custT="1"/>
      <dgm:spPr/>
      <dgm:t>
        <a:bodyPr/>
        <a:lstStyle/>
        <a:p>
          <a:r>
            <a:rPr lang="de-DE" sz="1600" b="1" dirty="0" smtClean="0">
              <a:solidFill>
                <a:srgbClr val="002060"/>
              </a:solidFill>
            </a:rPr>
            <a:t>Risiken überwachen</a:t>
          </a:r>
          <a:endParaRPr lang="de-DE" sz="1600" b="1" dirty="0">
            <a:solidFill>
              <a:srgbClr val="002060"/>
            </a:solidFill>
          </a:endParaRPr>
        </a:p>
      </dgm:t>
    </dgm:pt>
    <dgm:pt modelId="{03C1D97B-CB85-45F6-890D-28F9B94BD946}" type="parTrans" cxnId="{3892D2CF-890C-4AEA-9936-37A55ED777C3}">
      <dgm:prSet/>
      <dgm:spPr/>
      <dgm:t>
        <a:bodyPr/>
        <a:lstStyle/>
        <a:p>
          <a:endParaRPr lang="de-DE"/>
        </a:p>
      </dgm:t>
    </dgm:pt>
    <dgm:pt modelId="{E801E67A-974B-44FB-BD59-6C365D19AC3D}" type="sibTrans" cxnId="{3892D2CF-890C-4AEA-9936-37A55ED777C3}">
      <dgm:prSet/>
      <dgm:spPr/>
      <dgm:t>
        <a:bodyPr/>
        <a:lstStyle/>
        <a:p>
          <a:endParaRPr lang="de-DE"/>
        </a:p>
      </dgm:t>
    </dgm:pt>
    <dgm:pt modelId="{4DB13DAF-A93D-4FA0-B78C-3B7D278E7A5C}" type="pres">
      <dgm:prSet presAssocID="{A883F6C7-568A-4134-B7B0-E26D77744E5C}" presName="cycle" presStyleCnt="0">
        <dgm:presLayoutVars>
          <dgm:dir/>
          <dgm:resizeHandles val="exact"/>
        </dgm:presLayoutVars>
      </dgm:prSet>
      <dgm:spPr/>
      <dgm:t>
        <a:bodyPr/>
        <a:lstStyle/>
        <a:p>
          <a:endParaRPr lang="de-DE"/>
        </a:p>
      </dgm:t>
    </dgm:pt>
    <dgm:pt modelId="{BA60D1B4-8931-4097-833E-A63685C4EC58}" type="pres">
      <dgm:prSet presAssocID="{F519C068-83FF-4996-93F3-AC069BFA2C3B}" presName="dummy" presStyleCnt="0"/>
      <dgm:spPr/>
    </dgm:pt>
    <dgm:pt modelId="{56B40E3B-0AFE-49F9-9FA4-090B97AAE3CB}" type="pres">
      <dgm:prSet presAssocID="{F519C068-83FF-4996-93F3-AC069BFA2C3B}" presName="node" presStyleLbl="revTx" presStyleIdx="0" presStyleCnt="5">
        <dgm:presLayoutVars>
          <dgm:bulletEnabled val="1"/>
        </dgm:presLayoutVars>
      </dgm:prSet>
      <dgm:spPr/>
      <dgm:t>
        <a:bodyPr/>
        <a:lstStyle/>
        <a:p>
          <a:endParaRPr lang="de-DE"/>
        </a:p>
      </dgm:t>
    </dgm:pt>
    <dgm:pt modelId="{1833167E-98D2-4AB3-85EE-84D4A0500C66}" type="pres">
      <dgm:prSet presAssocID="{5A57ED99-3488-4722-89AB-DC1DABCECF77}" presName="sibTrans" presStyleLbl="node1" presStyleIdx="0" presStyleCnt="5"/>
      <dgm:spPr/>
      <dgm:t>
        <a:bodyPr/>
        <a:lstStyle/>
        <a:p>
          <a:endParaRPr lang="de-DE"/>
        </a:p>
      </dgm:t>
    </dgm:pt>
    <dgm:pt modelId="{A5B9EC84-A54A-4B48-8F91-4554012F9950}" type="pres">
      <dgm:prSet presAssocID="{25BFC6DD-6F11-4271-907A-8A8F608DFECB}" presName="dummy" presStyleCnt="0"/>
      <dgm:spPr/>
    </dgm:pt>
    <dgm:pt modelId="{1693E8C6-D0FF-41C3-8BCE-137E86F1B4C6}" type="pres">
      <dgm:prSet presAssocID="{25BFC6DD-6F11-4271-907A-8A8F608DFECB}" presName="node" presStyleLbl="revTx" presStyleIdx="1" presStyleCnt="5">
        <dgm:presLayoutVars>
          <dgm:bulletEnabled val="1"/>
        </dgm:presLayoutVars>
      </dgm:prSet>
      <dgm:spPr/>
      <dgm:t>
        <a:bodyPr/>
        <a:lstStyle/>
        <a:p>
          <a:endParaRPr lang="de-DE"/>
        </a:p>
      </dgm:t>
    </dgm:pt>
    <dgm:pt modelId="{645945BB-F95D-4A75-8D64-EC5D47180144}" type="pres">
      <dgm:prSet presAssocID="{ED758515-A2D0-436B-8110-0958E06BD8BE}" presName="sibTrans" presStyleLbl="node1" presStyleIdx="1" presStyleCnt="5"/>
      <dgm:spPr/>
      <dgm:t>
        <a:bodyPr/>
        <a:lstStyle/>
        <a:p>
          <a:endParaRPr lang="de-DE"/>
        </a:p>
      </dgm:t>
    </dgm:pt>
    <dgm:pt modelId="{67E13AB7-2107-4E5D-8D22-B349C03EE1A2}" type="pres">
      <dgm:prSet presAssocID="{B5A8CF2E-19CB-47EC-A1E3-2F8496DB7396}" presName="dummy" presStyleCnt="0"/>
      <dgm:spPr/>
    </dgm:pt>
    <dgm:pt modelId="{81F6A566-EFD3-4AF7-8A40-7A3A1DA1F0C9}" type="pres">
      <dgm:prSet presAssocID="{B5A8CF2E-19CB-47EC-A1E3-2F8496DB7396}" presName="node" presStyleLbl="revTx" presStyleIdx="2" presStyleCnt="5">
        <dgm:presLayoutVars>
          <dgm:bulletEnabled val="1"/>
        </dgm:presLayoutVars>
      </dgm:prSet>
      <dgm:spPr/>
      <dgm:t>
        <a:bodyPr/>
        <a:lstStyle/>
        <a:p>
          <a:endParaRPr lang="de-DE"/>
        </a:p>
      </dgm:t>
    </dgm:pt>
    <dgm:pt modelId="{C1AF72B2-7733-4D75-A13F-B551C3321B95}" type="pres">
      <dgm:prSet presAssocID="{62C86224-F376-47FD-BA49-7F82C7D820C5}" presName="sibTrans" presStyleLbl="node1" presStyleIdx="2" presStyleCnt="5"/>
      <dgm:spPr/>
      <dgm:t>
        <a:bodyPr/>
        <a:lstStyle/>
        <a:p>
          <a:endParaRPr lang="de-DE"/>
        </a:p>
      </dgm:t>
    </dgm:pt>
    <dgm:pt modelId="{3B4D0DE4-3D52-4249-A560-B811BB3A31A6}" type="pres">
      <dgm:prSet presAssocID="{E0112690-D8AD-4AA8-AD32-8D3D196A80B8}" presName="dummy" presStyleCnt="0"/>
      <dgm:spPr/>
    </dgm:pt>
    <dgm:pt modelId="{8959995C-9AE3-478D-BD6D-BC0F18CA63F7}" type="pres">
      <dgm:prSet presAssocID="{E0112690-D8AD-4AA8-AD32-8D3D196A80B8}" presName="node" presStyleLbl="revTx" presStyleIdx="3" presStyleCnt="5">
        <dgm:presLayoutVars>
          <dgm:bulletEnabled val="1"/>
        </dgm:presLayoutVars>
      </dgm:prSet>
      <dgm:spPr/>
      <dgm:t>
        <a:bodyPr/>
        <a:lstStyle/>
        <a:p>
          <a:endParaRPr lang="de-DE"/>
        </a:p>
      </dgm:t>
    </dgm:pt>
    <dgm:pt modelId="{13899854-D632-4333-A213-417C2EB53EC9}" type="pres">
      <dgm:prSet presAssocID="{843FB03F-12F8-4122-BD88-C39B609E9BD4}" presName="sibTrans" presStyleLbl="node1" presStyleIdx="3" presStyleCnt="5"/>
      <dgm:spPr/>
      <dgm:t>
        <a:bodyPr/>
        <a:lstStyle/>
        <a:p>
          <a:endParaRPr lang="de-DE"/>
        </a:p>
      </dgm:t>
    </dgm:pt>
    <dgm:pt modelId="{6043583C-B6C0-42B8-AEAB-B847CCA462DC}" type="pres">
      <dgm:prSet presAssocID="{0E6DB514-59A9-4FEC-AEB0-44E291C48355}" presName="dummy" presStyleCnt="0"/>
      <dgm:spPr/>
    </dgm:pt>
    <dgm:pt modelId="{9838BBB5-71E8-4237-989C-39B7C13F2220}" type="pres">
      <dgm:prSet presAssocID="{0E6DB514-59A9-4FEC-AEB0-44E291C48355}" presName="node" presStyleLbl="revTx" presStyleIdx="4" presStyleCnt="5">
        <dgm:presLayoutVars>
          <dgm:bulletEnabled val="1"/>
        </dgm:presLayoutVars>
      </dgm:prSet>
      <dgm:spPr/>
      <dgm:t>
        <a:bodyPr/>
        <a:lstStyle/>
        <a:p>
          <a:endParaRPr lang="de-DE"/>
        </a:p>
      </dgm:t>
    </dgm:pt>
    <dgm:pt modelId="{2B5BFFAF-F341-4DE3-82AB-51746AAEF60A}" type="pres">
      <dgm:prSet presAssocID="{E801E67A-974B-44FB-BD59-6C365D19AC3D}" presName="sibTrans" presStyleLbl="node1" presStyleIdx="4" presStyleCnt="5"/>
      <dgm:spPr/>
      <dgm:t>
        <a:bodyPr/>
        <a:lstStyle/>
        <a:p>
          <a:endParaRPr lang="de-DE"/>
        </a:p>
      </dgm:t>
    </dgm:pt>
  </dgm:ptLst>
  <dgm:cxnLst>
    <dgm:cxn modelId="{20D5F32F-FB6A-47DF-B5E3-702EFAD0816E}" type="presOf" srcId="{A883F6C7-568A-4134-B7B0-E26D77744E5C}" destId="{4DB13DAF-A93D-4FA0-B78C-3B7D278E7A5C}" srcOrd="0" destOrd="0" presId="urn:microsoft.com/office/officeart/2005/8/layout/cycle1"/>
    <dgm:cxn modelId="{1F693B69-46ED-458E-BB12-CBC713518C9B}" type="presOf" srcId="{E0112690-D8AD-4AA8-AD32-8D3D196A80B8}" destId="{8959995C-9AE3-478D-BD6D-BC0F18CA63F7}" srcOrd="0" destOrd="0" presId="urn:microsoft.com/office/officeart/2005/8/layout/cycle1"/>
    <dgm:cxn modelId="{2F8B3AD3-61C4-4BDE-BD35-1583F58DC4CD}" type="presOf" srcId="{62C86224-F376-47FD-BA49-7F82C7D820C5}" destId="{C1AF72B2-7733-4D75-A13F-B551C3321B95}" srcOrd="0" destOrd="0" presId="urn:microsoft.com/office/officeart/2005/8/layout/cycle1"/>
    <dgm:cxn modelId="{3FC54C83-BB27-4D0A-92C9-05AE498BBB1F}" srcId="{A883F6C7-568A-4134-B7B0-E26D77744E5C}" destId="{B5A8CF2E-19CB-47EC-A1E3-2F8496DB7396}" srcOrd="2" destOrd="0" parTransId="{F58BAEBD-72E9-48D1-8FD8-354E3E22C8E9}" sibTransId="{62C86224-F376-47FD-BA49-7F82C7D820C5}"/>
    <dgm:cxn modelId="{3892D2CF-890C-4AEA-9936-37A55ED777C3}" srcId="{A883F6C7-568A-4134-B7B0-E26D77744E5C}" destId="{0E6DB514-59A9-4FEC-AEB0-44E291C48355}" srcOrd="4" destOrd="0" parTransId="{03C1D97B-CB85-45F6-890D-28F9B94BD946}" sibTransId="{E801E67A-974B-44FB-BD59-6C365D19AC3D}"/>
    <dgm:cxn modelId="{9DCCC5E8-2ABC-430D-BE90-152A317BA373}" type="presOf" srcId="{0E6DB514-59A9-4FEC-AEB0-44E291C48355}" destId="{9838BBB5-71E8-4237-989C-39B7C13F2220}" srcOrd="0" destOrd="0" presId="urn:microsoft.com/office/officeart/2005/8/layout/cycle1"/>
    <dgm:cxn modelId="{4ACAD412-21AE-4E2D-998B-97032C8BEF86}" type="presOf" srcId="{25BFC6DD-6F11-4271-907A-8A8F608DFECB}" destId="{1693E8C6-D0FF-41C3-8BCE-137E86F1B4C6}" srcOrd="0" destOrd="0" presId="urn:microsoft.com/office/officeart/2005/8/layout/cycle1"/>
    <dgm:cxn modelId="{23A211A1-7672-4454-9C32-E74079FE165D}" type="presOf" srcId="{5A57ED99-3488-4722-89AB-DC1DABCECF77}" destId="{1833167E-98D2-4AB3-85EE-84D4A0500C66}" srcOrd="0" destOrd="0" presId="urn:microsoft.com/office/officeart/2005/8/layout/cycle1"/>
    <dgm:cxn modelId="{AC8CAF64-7149-4DEF-AB66-173C0B8092A5}" type="presOf" srcId="{E801E67A-974B-44FB-BD59-6C365D19AC3D}" destId="{2B5BFFAF-F341-4DE3-82AB-51746AAEF60A}" srcOrd="0" destOrd="0" presId="urn:microsoft.com/office/officeart/2005/8/layout/cycle1"/>
    <dgm:cxn modelId="{FF81DC36-E8BB-46AD-AF80-58351F2C433E}" type="presOf" srcId="{F519C068-83FF-4996-93F3-AC069BFA2C3B}" destId="{56B40E3B-0AFE-49F9-9FA4-090B97AAE3CB}" srcOrd="0" destOrd="0" presId="urn:microsoft.com/office/officeart/2005/8/layout/cycle1"/>
    <dgm:cxn modelId="{18E18368-3E4D-4093-B1BB-2D044014EBEE}" srcId="{A883F6C7-568A-4134-B7B0-E26D77744E5C}" destId="{F519C068-83FF-4996-93F3-AC069BFA2C3B}" srcOrd="0" destOrd="0" parTransId="{18FF147F-624A-4AA3-B771-19DDA27373C0}" sibTransId="{5A57ED99-3488-4722-89AB-DC1DABCECF77}"/>
    <dgm:cxn modelId="{71AB3799-7C91-4A19-9E1B-E80DB67C391E}" srcId="{A883F6C7-568A-4134-B7B0-E26D77744E5C}" destId="{25BFC6DD-6F11-4271-907A-8A8F608DFECB}" srcOrd="1" destOrd="0" parTransId="{81F9C0AF-C878-4DBA-A6EF-83E5C508DBA4}" sibTransId="{ED758515-A2D0-436B-8110-0958E06BD8BE}"/>
    <dgm:cxn modelId="{C00C7538-C2AD-4300-8100-92155B1F0550}" type="presOf" srcId="{ED758515-A2D0-436B-8110-0958E06BD8BE}" destId="{645945BB-F95D-4A75-8D64-EC5D47180144}" srcOrd="0" destOrd="0" presId="urn:microsoft.com/office/officeart/2005/8/layout/cycle1"/>
    <dgm:cxn modelId="{40AEC02B-F023-4D31-B5FD-A92D5F82F170}" srcId="{A883F6C7-568A-4134-B7B0-E26D77744E5C}" destId="{E0112690-D8AD-4AA8-AD32-8D3D196A80B8}" srcOrd="3" destOrd="0" parTransId="{3069B999-71CF-4CD3-9068-2166FA73FA0B}" sibTransId="{843FB03F-12F8-4122-BD88-C39B609E9BD4}"/>
    <dgm:cxn modelId="{566E574F-19FA-4A90-B26A-887CC1527AB2}" type="presOf" srcId="{843FB03F-12F8-4122-BD88-C39B609E9BD4}" destId="{13899854-D632-4333-A213-417C2EB53EC9}" srcOrd="0" destOrd="0" presId="urn:microsoft.com/office/officeart/2005/8/layout/cycle1"/>
    <dgm:cxn modelId="{7C54E927-07B0-4708-A03E-1B39CA68F9E6}" type="presOf" srcId="{B5A8CF2E-19CB-47EC-A1E3-2F8496DB7396}" destId="{81F6A566-EFD3-4AF7-8A40-7A3A1DA1F0C9}" srcOrd="0" destOrd="0" presId="urn:microsoft.com/office/officeart/2005/8/layout/cycle1"/>
    <dgm:cxn modelId="{987D4E5D-7D33-4009-840B-956B29CA1C23}" type="presParOf" srcId="{4DB13DAF-A93D-4FA0-B78C-3B7D278E7A5C}" destId="{BA60D1B4-8931-4097-833E-A63685C4EC58}" srcOrd="0" destOrd="0" presId="urn:microsoft.com/office/officeart/2005/8/layout/cycle1"/>
    <dgm:cxn modelId="{19F9BFD6-8A5B-4918-A5A5-5399BA20CA85}" type="presParOf" srcId="{4DB13DAF-A93D-4FA0-B78C-3B7D278E7A5C}" destId="{56B40E3B-0AFE-49F9-9FA4-090B97AAE3CB}" srcOrd="1" destOrd="0" presId="urn:microsoft.com/office/officeart/2005/8/layout/cycle1"/>
    <dgm:cxn modelId="{289EC368-143F-43B7-AC28-BD320FB9115D}" type="presParOf" srcId="{4DB13DAF-A93D-4FA0-B78C-3B7D278E7A5C}" destId="{1833167E-98D2-4AB3-85EE-84D4A0500C66}" srcOrd="2" destOrd="0" presId="urn:microsoft.com/office/officeart/2005/8/layout/cycle1"/>
    <dgm:cxn modelId="{19E6BA0B-0B85-469C-BB18-963E5BE51D1C}" type="presParOf" srcId="{4DB13DAF-A93D-4FA0-B78C-3B7D278E7A5C}" destId="{A5B9EC84-A54A-4B48-8F91-4554012F9950}" srcOrd="3" destOrd="0" presId="urn:microsoft.com/office/officeart/2005/8/layout/cycle1"/>
    <dgm:cxn modelId="{5657BF76-944C-401E-B652-B97163D60BE4}" type="presParOf" srcId="{4DB13DAF-A93D-4FA0-B78C-3B7D278E7A5C}" destId="{1693E8C6-D0FF-41C3-8BCE-137E86F1B4C6}" srcOrd="4" destOrd="0" presId="urn:microsoft.com/office/officeart/2005/8/layout/cycle1"/>
    <dgm:cxn modelId="{D5036C4B-2DAF-43CE-BA33-3C8810D724CF}" type="presParOf" srcId="{4DB13DAF-A93D-4FA0-B78C-3B7D278E7A5C}" destId="{645945BB-F95D-4A75-8D64-EC5D47180144}" srcOrd="5" destOrd="0" presId="urn:microsoft.com/office/officeart/2005/8/layout/cycle1"/>
    <dgm:cxn modelId="{191D6A53-E542-44BE-8A73-97763FC5CD15}" type="presParOf" srcId="{4DB13DAF-A93D-4FA0-B78C-3B7D278E7A5C}" destId="{67E13AB7-2107-4E5D-8D22-B349C03EE1A2}" srcOrd="6" destOrd="0" presId="urn:microsoft.com/office/officeart/2005/8/layout/cycle1"/>
    <dgm:cxn modelId="{BCB2526E-DDFC-4C0A-8376-2AF5EC7C78BD}" type="presParOf" srcId="{4DB13DAF-A93D-4FA0-B78C-3B7D278E7A5C}" destId="{81F6A566-EFD3-4AF7-8A40-7A3A1DA1F0C9}" srcOrd="7" destOrd="0" presId="urn:microsoft.com/office/officeart/2005/8/layout/cycle1"/>
    <dgm:cxn modelId="{69BE1239-4A23-4F03-B100-608295E9F4B7}" type="presParOf" srcId="{4DB13DAF-A93D-4FA0-B78C-3B7D278E7A5C}" destId="{C1AF72B2-7733-4D75-A13F-B551C3321B95}" srcOrd="8" destOrd="0" presId="urn:microsoft.com/office/officeart/2005/8/layout/cycle1"/>
    <dgm:cxn modelId="{41A30240-06ED-42E8-BC5D-C7EECC102489}" type="presParOf" srcId="{4DB13DAF-A93D-4FA0-B78C-3B7D278E7A5C}" destId="{3B4D0DE4-3D52-4249-A560-B811BB3A31A6}" srcOrd="9" destOrd="0" presId="urn:microsoft.com/office/officeart/2005/8/layout/cycle1"/>
    <dgm:cxn modelId="{F1BBE46D-8BF9-47CC-9750-2A83F659075F}" type="presParOf" srcId="{4DB13DAF-A93D-4FA0-B78C-3B7D278E7A5C}" destId="{8959995C-9AE3-478D-BD6D-BC0F18CA63F7}" srcOrd="10" destOrd="0" presId="urn:microsoft.com/office/officeart/2005/8/layout/cycle1"/>
    <dgm:cxn modelId="{3F5B66A8-8360-4437-9C0F-4EE2BCBFF974}" type="presParOf" srcId="{4DB13DAF-A93D-4FA0-B78C-3B7D278E7A5C}" destId="{13899854-D632-4333-A213-417C2EB53EC9}" srcOrd="11" destOrd="0" presId="urn:microsoft.com/office/officeart/2005/8/layout/cycle1"/>
    <dgm:cxn modelId="{BDBA2ED6-4BDA-4593-8A06-D450837C0529}" type="presParOf" srcId="{4DB13DAF-A93D-4FA0-B78C-3B7D278E7A5C}" destId="{6043583C-B6C0-42B8-AEAB-B847CCA462DC}" srcOrd="12" destOrd="0" presId="urn:microsoft.com/office/officeart/2005/8/layout/cycle1"/>
    <dgm:cxn modelId="{4477184C-AFC5-40BE-A2C7-7F45B9B77ECF}" type="presParOf" srcId="{4DB13DAF-A93D-4FA0-B78C-3B7D278E7A5C}" destId="{9838BBB5-71E8-4237-989C-39B7C13F2220}" srcOrd="13" destOrd="0" presId="urn:microsoft.com/office/officeart/2005/8/layout/cycle1"/>
    <dgm:cxn modelId="{8E69CE8A-249A-4A08-BB22-B45E313A3F8D}" type="presParOf" srcId="{4DB13DAF-A93D-4FA0-B78C-3B7D278E7A5C}" destId="{2B5BFFAF-F341-4DE3-82AB-51746AAEF60A}" srcOrd="14"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B40E3B-0AFE-49F9-9FA4-090B97AAE3CB}">
      <dsp:nvSpPr>
        <dsp:cNvPr id="0" name=""/>
        <dsp:cNvSpPr/>
      </dsp:nvSpPr>
      <dsp:spPr>
        <a:xfrm>
          <a:off x="5019796" y="33315"/>
          <a:ext cx="1179173" cy="11791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de-DE" sz="1600" b="1" kern="1200" dirty="0" smtClean="0">
              <a:solidFill>
                <a:srgbClr val="002060"/>
              </a:solidFill>
            </a:rPr>
            <a:t>Risiken erkennen</a:t>
          </a:r>
          <a:endParaRPr lang="de-DE" sz="1600" b="1" kern="1200" dirty="0">
            <a:solidFill>
              <a:srgbClr val="002060"/>
            </a:solidFill>
          </a:endParaRPr>
        </a:p>
      </dsp:txBody>
      <dsp:txXfrm>
        <a:off x="5019796" y="33315"/>
        <a:ext cx="1179173" cy="1179173"/>
      </dsp:txXfrm>
    </dsp:sp>
    <dsp:sp modelId="{1833167E-98D2-4AB3-85EE-84D4A0500C66}">
      <dsp:nvSpPr>
        <dsp:cNvPr id="0" name=""/>
        <dsp:cNvSpPr/>
      </dsp:nvSpPr>
      <dsp:spPr>
        <a:xfrm>
          <a:off x="2243624" y="-1077"/>
          <a:ext cx="4423994" cy="4423994"/>
        </a:xfrm>
        <a:prstGeom prst="circularArrow">
          <a:avLst>
            <a:gd name="adj1" fmla="val 5198"/>
            <a:gd name="adj2" fmla="val 335722"/>
            <a:gd name="adj3" fmla="val 21294020"/>
            <a:gd name="adj4" fmla="val 19765557"/>
            <a:gd name="adj5" fmla="val 6064"/>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93E8C6-D0FF-41C3-8BCE-137E86F1B4C6}">
      <dsp:nvSpPr>
        <dsp:cNvPr id="0" name=""/>
        <dsp:cNvSpPr/>
      </dsp:nvSpPr>
      <dsp:spPr>
        <a:xfrm>
          <a:off x="5732860" y="2227901"/>
          <a:ext cx="1179173" cy="11791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endParaRPr lang="de-DE" sz="1100" kern="1200" dirty="0" smtClean="0"/>
        </a:p>
        <a:p>
          <a:pPr lvl="0" algn="ctr" defTabSz="488950">
            <a:lnSpc>
              <a:spcPct val="90000"/>
            </a:lnSpc>
            <a:spcBef>
              <a:spcPct val="0"/>
            </a:spcBef>
            <a:spcAft>
              <a:spcPct val="35000"/>
            </a:spcAft>
          </a:pPr>
          <a:endParaRPr lang="de-DE" sz="1100" kern="1200" dirty="0" smtClean="0"/>
        </a:p>
        <a:p>
          <a:pPr lvl="0" algn="ctr" defTabSz="488950">
            <a:lnSpc>
              <a:spcPct val="90000"/>
            </a:lnSpc>
            <a:spcBef>
              <a:spcPct val="0"/>
            </a:spcBef>
            <a:spcAft>
              <a:spcPct val="35000"/>
            </a:spcAft>
          </a:pPr>
          <a:r>
            <a:rPr lang="de-DE" sz="1600" b="1" kern="1200" dirty="0" smtClean="0">
              <a:solidFill>
                <a:srgbClr val="002060"/>
              </a:solidFill>
            </a:rPr>
            <a:t>FMEA</a:t>
          </a:r>
        </a:p>
        <a:p>
          <a:pPr lvl="0" algn="ctr" defTabSz="488950">
            <a:lnSpc>
              <a:spcPct val="90000"/>
            </a:lnSpc>
            <a:spcBef>
              <a:spcPct val="0"/>
            </a:spcBef>
            <a:spcAft>
              <a:spcPct val="35000"/>
            </a:spcAft>
          </a:pPr>
          <a:endParaRPr lang="de-DE" sz="1100" kern="1200" dirty="0" smtClean="0"/>
        </a:p>
        <a:p>
          <a:pPr lvl="0" algn="ctr" defTabSz="488950">
            <a:lnSpc>
              <a:spcPct val="90000"/>
            </a:lnSpc>
            <a:spcBef>
              <a:spcPct val="0"/>
            </a:spcBef>
            <a:spcAft>
              <a:spcPct val="35000"/>
            </a:spcAft>
          </a:pPr>
          <a:endParaRPr lang="de-DE" sz="1100" kern="1200" dirty="0"/>
        </a:p>
      </dsp:txBody>
      <dsp:txXfrm>
        <a:off x="5732860" y="2227901"/>
        <a:ext cx="1179173" cy="1179173"/>
      </dsp:txXfrm>
    </dsp:sp>
    <dsp:sp modelId="{645945BB-F95D-4A75-8D64-EC5D47180144}">
      <dsp:nvSpPr>
        <dsp:cNvPr id="0" name=""/>
        <dsp:cNvSpPr/>
      </dsp:nvSpPr>
      <dsp:spPr>
        <a:xfrm>
          <a:off x="2243624" y="-1077"/>
          <a:ext cx="4423994" cy="4423994"/>
        </a:xfrm>
        <a:prstGeom prst="circularArrow">
          <a:avLst>
            <a:gd name="adj1" fmla="val 5198"/>
            <a:gd name="adj2" fmla="val 335722"/>
            <a:gd name="adj3" fmla="val 4015504"/>
            <a:gd name="adj4" fmla="val 2252692"/>
            <a:gd name="adj5" fmla="val 6064"/>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F6A566-EFD3-4AF7-8A40-7A3A1DA1F0C9}">
      <dsp:nvSpPr>
        <dsp:cNvPr id="0" name=""/>
        <dsp:cNvSpPr/>
      </dsp:nvSpPr>
      <dsp:spPr>
        <a:xfrm>
          <a:off x="3866034" y="3584229"/>
          <a:ext cx="1179173" cy="11791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de-DE" sz="1600" b="1" kern="1200" dirty="0" smtClean="0">
              <a:solidFill>
                <a:srgbClr val="002060"/>
              </a:solidFill>
            </a:rPr>
            <a:t>Risiken bewerten</a:t>
          </a:r>
        </a:p>
        <a:p>
          <a:pPr lvl="0" algn="ctr" defTabSz="711200">
            <a:lnSpc>
              <a:spcPct val="90000"/>
            </a:lnSpc>
            <a:spcBef>
              <a:spcPct val="0"/>
            </a:spcBef>
            <a:spcAft>
              <a:spcPct val="35000"/>
            </a:spcAft>
          </a:pPr>
          <a:endParaRPr lang="de-DE" sz="2000" kern="1200" dirty="0"/>
        </a:p>
      </dsp:txBody>
      <dsp:txXfrm>
        <a:off x="3866034" y="3584229"/>
        <a:ext cx="1179173" cy="1179173"/>
      </dsp:txXfrm>
    </dsp:sp>
    <dsp:sp modelId="{C1AF72B2-7733-4D75-A13F-B551C3321B95}">
      <dsp:nvSpPr>
        <dsp:cNvPr id="0" name=""/>
        <dsp:cNvSpPr/>
      </dsp:nvSpPr>
      <dsp:spPr>
        <a:xfrm>
          <a:off x="2243624" y="-1077"/>
          <a:ext cx="4423994" cy="4423994"/>
        </a:xfrm>
        <a:prstGeom prst="circularArrow">
          <a:avLst>
            <a:gd name="adj1" fmla="val 5198"/>
            <a:gd name="adj2" fmla="val 335722"/>
            <a:gd name="adj3" fmla="val 8211586"/>
            <a:gd name="adj4" fmla="val 6448774"/>
            <a:gd name="adj5" fmla="val 6064"/>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59995C-9AE3-478D-BD6D-BC0F18CA63F7}">
      <dsp:nvSpPr>
        <dsp:cNvPr id="0" name=""/>
        <dsp:cNvSpPr/>
      </dsp:nvSpPr>
      <dsp:spPr>
        <a:xfrm>
          <a:off x="1999209" y="2227901"/>
          <a:ext cx="1179173" cy="11791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de-DE" sz="1600" b="1" kern="1200" dirty="0" smtClean="0">
              <a:solidFill>
                <a:srgbClr val="002060"/>
              </a:solidFill>
            </a:rPr>
            <a:t>Risiken bewältigen</a:t>
          </a:r>
          <a:endParaRPr lang="de-DE" sz="1600" b="1" kern="1200" dirty="0">
            <a:solidFill>
              <a:srgbClr val="002060"/>
            </a:solidFill>
          </a:endParaRPr>
        </a:p>
      </dsp:txBody>
      <dsp:txXfrm>
        <a:off x="1999209" y="2227901"/>
        <a:ext cx="1179173" cy="1179173"/>
      </dsp:txXfrm>
    </dsp:sp>
    <dsp:sp modelId="{13899854-D632-4333-A213-417C2EB53EC9}">
      <dsp:nvSpPr>
        <dsp:cNvPr id="0" name=""/>
        <dsp:cNvSpPr/>
      </dsp:nvSpPr>
      <dsp:spPr>
        <a:xfrm>
          <a:off x="2243624" y="-1077"/>
          <a:ext cx="4423994" cy="4423994"/>
        </a:xfrm>
        <a:prstGeom prst="circularArrow">
          <a:avLst>
            <a:gd name="adj1" fmla="val 5198"/>
            <a:gd name="adj2" fmla="val 335722"/>
            <a:gd name="adj3" fmla="val 12298720"/>
            <a:gd name="adj4" fmla="val 10770258"/>
            <a:gd name="adj5" fmla="val 6064"/>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38BBB5-71E8-4237-989C-39B7C13F2220}">
      <dsp:nvSpPr>
        <dsp:cNvPr id="0" name=""/>
        <dsp:cNvSpPr/>
      </dsp:nvSpPr>
      <dsp:spPr>
        <a:xfrm>
          <a:off x="2712273" y="33315"/>
          <a:ext cx="1179173" cy="11791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de-DE" sz="1600" b="1" kern="1200" dirty="0" smtClean="0">
              <a:solidFill>
                <a:srgbClr val="002060"/>
              </a:solidFill>
            </a:rPr>
            <a:t>Risiken überwachen</a:t>
          </a:r>
          <a:endParaRPr lang="de-DE" sz="1600" b="1" kern="1200" dirty="0">
            <a:solidFill>
              <a:srgbClr val="002060"/>
            </a:solidFill>
          </a:endParaRPr>
        </a:p>
      </dsp:txBody>
      <dsp:txXfrm>
        <a:off x="2712273" y="33315"/>
        <a:ext cx="1179173" cy="1179173"/>
      </dsp:txXfrm>
    </dsp:sp>
    <dsp:sp modelId="{2B5BFFAF-F341-4DE3-82AB-51746AAEF60A}">
      <dsp:nvSpPr>
        <dsp:cNvPr id="0" name=""/>
        <dsp:cNvSpPr/>
      </dsp:nvSpPr>
      <dsp:spPr>
        <a:xfrm>
          <a:off x="2243624" y="-1077"/>
          <a:ext cx="4423994" cy="4423994"/>
        </a:xfrm>
        <a:prstGeom prst="circularArrow">
          <a:avLst>
            <a:gd name="adj1" fmla="val 5198"/>
            <a:gd name="adj2" fmla="val 335722"/>
            <a:gd name="adj3" fmla="val 16866490"/>
            <a:gd name="adj4" fmla="val 15197788"/>
            <a:gd name="adj5" fmla="val 6064"/>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4B52BDF2-4117-4733-9BB3-C6E87C3DDA0A}" type="datetimeFigureOut">
              <a:rPr lang="de-DE" smtClean="0"/>
              <a:t>07.09.2023</a:t>
            </a:fld>
            <a:endParaRPr lang="de-DE" dirty="0"/>
          </a:p>
        </p:txBody>
      </p:sp>
      <p:sp>
        <p:nvSpPr>
          <p:cNvPr id="4" name="Fußzeilenplatzhalt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de-DE" dirty="0"/>
          </a:p>
        </p:txBody>
      </p:sp>
      <p:sp>
        <p:nvSpPr>
          <p:cNvPr id="5" name="Foliennummernplatzhalt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6D952EB3-3350-4444-B0B3-877DA42B592D}" type="slidenum">
              <a:rPr lang="de-DE" smtClean="0"/>
              <a:t>‹Nr.›</a:t>
            </a:fld>
            <a:endParaRPr lang="de-DE" dirty="0"/>
          </a:p>
        </p:txBody>
      </p:sp>
    </p:spTree>
    <p:extLst>
      <p:ext uri="{BB962C8B-B14F-4D97-AF65-F5344CB8AC3E}">
        <p14:creationId xmlns:p14="http://schemas.microsoft.com/office/powerpoint/2010/main" val="247466152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de-DE" smtClean="0"/>
              <a:t>Titelmasterformat durch Klicken bearbeiten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p:txBody>
          <a:bodyPr/>
          <a:lstStyle/>
          <a:p>
            <a:fld id="{A3AE7D96-14D8-4C76-9699-1B3F80D484EA}" type="datetimeFigureOut">
              <a:rPr lang="de-DE" smtClean="0"/>
              <a:t>07.09.2023</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p:txBody>
          <a:bodyPr/>
          <a:lstStyle/>
          <a:p>
            <a:fld id="{63CCCCDD-9B0A-49E6-9F9A-5339EE9B0BFC}" type="slidenum">
              <a:rPr lang="de-DE" smtClean="0"/>
              <a:t>‹Nr.›</a:t>
            </a:fld>
            <a:endParaRPr lang="de-DE" dirty="0"/>
          </a:p>
        </p:txBody>
      </p:sp>
    </p:spTree>
    <p:extLst>
      <p:ext uri="{BB962C8B-B14F-4D97-AF65-F5344CB8AC3E}">
        <p14:creationId xmlns:p14="http://schemas.microsoft.com/office/powerpoint/2010/main" val="23972274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A3AE7D96-14D8-4C76-9699-1B3F80D484EA}" type="datetimeFigureOut">
              <a:rPr lang="de-DE" smtClean="0"/>
              <a:t>07.09.2023</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p:txBody>
          <a:bodyPr/>
          <a:lstStyle/>
          <a:p>
            <a:fld id="{63CCCCDD-9B0A-49E6-9F9A-5339EE9B0BFC}" type="slidenum">
              <a:rPr lang="de-DE" smtClean="0"/>
              <a:t>‹Nr.›</a:t>
            </a:fld>
            <a:endParaRPr lang="de-DE" dirty="0"/>
          </a:p>
        </p:txBody>
      </p:sp>
    </p:spTree>
    <p:extLst>
      <p:ext uri="{BB962C8B-B14F-4D97-AF65-F5344CB8AC3E}">
        <p14:creationId xmlns:p14="http://schemas.microsoft.com/office/powerpoint/2010/main" val="3617079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Formatvorlagen des Textmasters bearbeiten</a:t>
            </a:r>
          </a:p>
        </p:txBody>
      </p:sp>
      <p:sp>
        <p:nvSpPr>
          <p:cNvPr id="4" name="Date Placeholder 3"/>
          <p:cNvSpPr>
            <a:spLocks noGrp="1"/>
          </p:cNvSpPr>
          <p:nvPr>
            <p:ph type="dt" sz="half" idx="10"/>
          </p:nvPr>
        </p:nvSpPr>
        <p:spPr/>
        <p:txBody>
          <a:bodyPr/>
          <a:lstStyle/>
          <a:p>
            <a:fld id="{A3AE7D96-14D8-4C76-9699-1B3F80D484EA}" type="datetimeFigureOut">
              <a:rPr lang="de-DE" smtClean="0"/>
              <a:t>07.09.2023</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p:txBody>
          <a:bodyPr/>
          <a:lstStyle/>
          <a:p>
            <a:fld id="{63CCCCDD-9B0A-49E6-9F9A-5339EE9B0BFC}" type="slidenum">
              <a:rPr lang="de-DE" smtClean="0"/>
              <a:t>‹Nr.›</a:t>
            </a:fld>
            <a:endParaRPr lang="de-DE" dirty="0"/>
          </a:p>
        </p:txBody>
      </p:sp>
    </p:spTree>
    <p:extLst>
      <p:ext uri="{BB962C8B-B14F-4D97-AF65-F5344CB8AC3E}">
        <p14:creationId xmlns:p14="http://schemas.microsoft.com/office/powerpoint/2010/main" val="41638498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p:txBody>
          <a:bodyPr/>
          <a:lstStyle/>
          <a:p>
            <a:fld id="{A3AE7D96-14D8-4C76-9699-1B3F80D484EA}" type="datetimeFigureOut">
              <a:rPr lang="de-DE" smtClean="0"/>
              <a:t>07.09.2023</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7" name="Slide Number Placeholder 6"/>
          <p:cNvSpPr>
            <a:spLocks noGrp="1"/>
          </p:cNvSpPr>
          <p:nvPr>
            <p:ph type="sldNum" sz="quarter" idx="12"/>
          </p:nvPr>
        </p:nvSpPr>
        <p:spPr/>
        <p:txBody>
          <a:bodyPr/>
          <a:lstStyle/>
          <a:p>
            <a:fld id="{63CCCCDD-9B0A-49E6-9F9A-5339EE9B0BFC}" type="slidenum">
              <a:rPr lang="de-DE" smtClean="0"/>
              <a:t>‹Nr.›</a:t>
            </a:fld>
            <a:endParaRPr lang="de-DE" dirty="0"/>
          </a:p>
        </p:txBody>
      </p:sp>
    </p:spTree>
    <p:extLst>
      <p:ext uri="{BB962C8B-B14F-4D97-AF65-F5344CB8AC3E}">
        <p14:creationId xmlns:p14="http://schemas.microsoft.com/office/powerpoint/2010/main" val="3384240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de-DE" smtClean="0"/>
              <a:t>Titelmasterformat durch Klicken bearbeiten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Content Placeholder 3"/>
          <p:cNvSpPr>
            <a:spLocks noGrp="1"/>
          </p:cNvSpPr>
          <p:nvPr>
            <p:ph sz="half" idx="2"/>
          </p:nvPr>
        </p:nvSpPr>
        <p:spPr>
          <a:xfrm>
            <a:off x="629842" y="2505075"/>
            <a:ext cx="3868340"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Content Placeholder 5"/>
          <p:cNvSpPr>
            <a:spLocks noGrp="1"/>
          </p:cNvSpPr>
          <p:nvPr>
            <p:ph sz="quarter" idx="4"/>
          </p:nvPr>
        </p:nvSpPr>
        <p:spPr>
          <a:xfrm>
            <a:off x="4629150" y="2505075"/>
            <a:ext cx="3887391"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fld id="{A3AE7D96-14D8-4C76-9699-1B3F80D484EA}" type="datetimeFigureOut">
              <a:rPr lang="de-DE" smtClean="0"/>
              <a:t>07.09.2023</a:t>
            </a:fld>
            <a:endParaRPr lang="de-DE" dirty="0"/>
          </a:p>
        </p:txBody>
      </p:sp>
      <p:sp>
        <p:nvSpPr>
          <p:cNvPr id="8" name="Footer Placeholder 7"/>
          <p:cNvSpPr>
            <a:spLocks noGrp="1"/>
          </p:cNvSpPr>
          <p:nvPr>
            <p:ph type="ftr" sz="quarter" idx="11"/>
          </p:nvPr>
        </p:nvSpPr>
        <p:spPr/>
        <p:txBody>
          <a:bodyPr/>
          <a:lstStyle/>
          <a:p>
            <a:endParaRPr lang="de-DE" dirty="0"/>
          </a:p>
        </p:txBody>
      </p:sp>
      <p:sp>
        <p:nvSpPr>
          <p:cNvPr id="9" name="Slide Number Placeholder 8"/>
          <p:cNvSpPr>
            <a:spLocks noGrp="1"/>
          </p:cNvSpPr>
          <p:nvPr>
            <p:ph type="sldNum" sz="quarter" idx="12"/>
          </p:nvPr>
        </p:nvSpPr>
        <p:spPr/>
        <p:txBody>
          <a:bodyPr/>
          <a:lstStyle/>
          <a:p>
            <a:fld id="{63CCCCDD-9B0A-49E6-9F9A-5339EE9B0BFC}" type="slidenum">
              <a:rPr lang="de-DE" smtClean="0"/>
              <a:t>‹Nr.›</a:t>
            </a:fld>
            <a:endParaRPr lang="de-DE" dirty="0"/>
          </a:p>
        </p:txBody>
      </p:sp>
    </p:spTree>
    <p:extLst>
      <p:ext uri="{BB962C8B-B14F-4D97-AF65-F5344CB8AC3E}">
        <p14:creationId xmlns:p14="http://schemas.microsoft.com/office/powerpoint/2010/main" val="1629242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Date Placeholder 2"/>
          <p:cNvSpPr>
            <a:spLocks noGrp="1"/>
          </p:cNvSpPr>
          <p:nvPr>
            <p:ph type="dt" sz="half" idx="10"/>
          </p:nvPr>
        </p:nvSpPr>
        <p:spPr/>
        <p:txBody>
          <a:bodyPr/>
          <a:lstStyle/>
          <a:p>
            <a:fld id="{A3AE7D96-14D8-4C76-9699-1B3F80D484EA}" type="datetimeFigureOut">
              <a:rPr lang="de-DE" smtClean="0"/>
              <a:t>07.09.2023</a:t>
            </a:fld>
            <a:endParaRPr lang="de-DE" dirty="0"/>
          </a:p>
        </p:txBody>
      </p:sp>
      <p:sp>
        <p:nvSpPr>
          <p:cNvPr id="4" name="Footer Placeholder 3"/>
          <p:cNvSpPr>
            <a:spLocks noGrp="1"/>
          </p:cNvSpPr>
          <p:nvPr>
            <p:ph type="ftr" sz="quarter" idx="11"/>
          </p:nvPr>
        </p:nvSpPr>
        <p:spPr/>
        <p:txBody>
          <a:bodyPr/>
          <a:lstStyle/>
          <a:p>
            <a:endParaRPr lang="de-DE" dirty="0"/>
          </a:p>
        </p:txBody>
      </p:sp>
      <p:sp>
        <p:nvSpPr>
          <p:cNvPr id="5" name="Slide Number Placeholder 4"/>
          <p:cNvSpPr>
            <a:spLocks noGrp="1"/>
          </p:cNvSpPr>
          <p:nvPr>
            <p:ph type="sldNum" sz="quarter" idx="12"/>
          </p:nvPr>
        </p:nvSpPr>
        <p:spPr/>
        <p:txBody>
          <a:bodyPr/>
          <a:lstStyle/>
          <a:p>
            <a:fld id="{63CCCCDD-9B0A-49E6-9F9A-5339EE9B0BFC}" type="slidenum">
              <a:rPr lang="de-DE" smtClean="0"/>
              <a:t>‹Nr.›</a:t>
            </a:fld>
            <a:endParaRPr lang="de-DE" dirty="0"/>
          </a:p>
        </p:txBody>
      </p:sp>
    </p:spTree>
    <p:extLst>
      <p:ext uri="{BB962C8B-B14F-4D97-AF65-F5344CB8AC3E}">
        <p14:creationId xmlns:p14="http://schemas.microsoft.com/office/powerpoint/2010/main" val="2081770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AE7D96-14D8-4C76-9699-1B3F80D484EA}" type="datetimeFigureOut">
              <a:rPr lang="de-DE" smtClean="0"/>
              <a:t>07.09.2023</a:t>
            </a:fld>
            <a:endParaRPr lang="de-DE" dirty="0"/>
          </a:p>
        </p:txBody>
      </p:sp>
      <p:sp>
        <p:nvSpPr>
          <p:cNvPr id="3" name="Footer Placeholder 2"/>
          <p:cNvSpPr>
            <a:spLocks noGrp="1"/>
          </p:cNvSpPr>
          <p:nvPr>
            <p:ph type="ftr" sz="quarter" idx="11"/>
          </p:nvPr>
        </p:nvSpPr>
        <p:spPr/>
        <p:txBody>
          <a:bodyPr/>
          <a:lstStyle/>
          <a:p>
            <a:endParaRPr lang="de-DE" dirty="0"/>
          </a:p>
        </p:txBody>
      </p:sp>
      <p:sp>
        <p:nvSpPr>
          <p:cNvPr id="4" name="Slide Number Placeholder 3"/>
          <p:cNvSpPr>
            <a:spLocks noGrp="1"/>
          </p:cNvSpPr>
          <p:nvPr>
            <p:ph type="sldNum" sz="quarter" idx="12"/>
          </p:nvPr>
        </p:nvSpPr>
        <p:spPr/>
        <p:txBody>
          <a:bodyPr/>
          <a:lstStyle/>
          <a:p>
            <a:fld id="{63CCCCDD-9B0A-49E6-9F9A-5339EE9B0BFC}" type="slidenum">
              <a:rPr lang="de-DE" smtClean="0"/>
              <a:t>‹Nr.›</a:t>
            </a:fld>
            <a:endParaRPr lang="de-DE" dirty="0"/>
          </a:p>
        </p:txBody>
      </p:sp>
    </p:spTree>
    <p:extLst>
      <p:ext uri="{BB962C8B-B14F-4D97-AF65-F5344CB8AC3E}">
        <p14:creationId xmlns:p14="http://schemas.microsoft.com/office/powerpoint/2010/main" val="1310844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de-DE" smtClean="0"/>
              <a:t>Titelmasterformat durch Klicken bearbeiten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e Placeholder 4"/>
          <p:cNvSpPr>
            <a:spLocks noGrp="1"/>
          </p:cNvSpPr>
          <p:nvPr>
            <p:ph type="dt" sz="half" idx="10"/>
          </p:nvPr>
        </p:nvSpPr>
        <p:spPr/>
        <p:txBody>
          <a:bodyPr/>
          <a:lstStyle/>
          <a:p>
            <a:fld id="{A3AE7D96-14D8-4C76-9699-1B3F80D484EA}" type="datetimeFigureOut">
              <a:rPr lang="de-DE" smtClean="0"/>
              <a:t>07.09.2023</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7" name="Slide Number Placeholder 6"/>
          <p:cNvSpPr>
            <a:spLocks noGrp="1"/>
          </p:cNvSpPr>
          <p:nvPr>
            <p:ph type="sldNum" sz="quarter" idx="12"/>
          </p:nvPr>
        </p:nvSpPr>
        <p:spPr/>
        <p:txBody>
          <a:bodyPr/>
          <a:lstStyle/>
          <a:p>
            <a:fld id="{63CCCCDD-9B0A-49E6-9F9A-5339EE9B0BFC}" type="slidenum">
              <a:rPr lang="de-DE" smtClean="0"/>
              <a:t>‹Nr.›</a:t>
            </a:fld>
            <a:endParaRPr lang="de-DE" dirty="0"/>
          </a:p>
        </p:txBody>
      </p:sp>
    </p:spTree>
    <p:extLst>
      <p:ext uri="{BB962C8B-B14F-4D97-AF65-F5344CB8AC3E}">
        <p14:creationId xmlns:p14="http://schemas.microsoft.com/office/powerpoint/2010/main" val="1626277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dirty="0" smtClean="0"/>
              <a:t>Bild durch Klicken auf Symbol hinzufügen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e Placeholder 4"/>
          <p:cNvSpPr>
            <a:spLocks noGrp="1"/>
          </p:cNvSpPr>
          <p:nvPr>
            <p:ph type="dt" sz="half" idx="10"/>
          </p:nvPr>
        </p:nvSpPr>
        <p:spPr/>
        <p:txBody>
          <a:bodyPr/>
          <a:lstStyle/>
          <a:p>
            <a:fld id="{A3AE7D96-14D8-4C76-9699-1B3F80D484EA}" type="datetimeFigureOut">
              <a:rPr lang="de-DE" smtClean="0"/>
              <a:t>07.09.2023</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7" name="Slide Number Placeholder 6"/>
          <p:cNvSpPr>
            <a:spLocks noGrp="1"/>
          </p:cNvSpPr>
          <p:nvPr>
            <p:ph type="sldNum" sz="quarter" idx="12"/>
          </p:nvPr>
        </p:nvSpPr>
        <p:spPr/>
        <p:txBody>
          <a:bodyPr/>
          <a:lstStyle/>
          <a:p>
            <a:fld id="{63CCCCDD-9B0A-49E6-9F9A-5339EE9B0BFC}" type="slidenum">
              <a:rPr lang="de-DE" smtClean="0"/>
              <a:t>‹Nr.›</a:t>
            </a:fld>
            <a:endParaRPr lang="de-DE" dirty="0"/>
          </a:p>
        </p:txBody>
      </p:sp>
    </p:spTree>
    <p:extLst>
      <p:ext uri="{BB962C8B-B14F-4D97-AF65-F5344CB8AC3E}">
        <p14:creationId xmlns:p14="http://schemas.microsoft.com/office/powerpoint/2010/main" val="2737035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Vertical Text Placeholder 2"/>
          <p:cNvSpPr>
            <a:spLocks noGrp="1"/>
          </p:cNvSpPr>
          <p:nvPr>
            <p:ph type="body" orient="vert" idx="1"/>
          </p:nvPr>
        </p:nvSpPr>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A3AE7D96-14D8-4C76-9699-1B3F80D484EA}" type="datetimeFigureOut">
              <a:rPr lang="de-DE" smtClean="0"/>
              <a:t>07.09.2023</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p:txBody>
          <a:bodyPr/>
          <a:lstStyle/>
          <a:p>
            <a:fld id="{63CCCCDD-9B0A-49E6-9F9A-5339EE9B0BFC}" type="slidenum">
              <a:rPr lang="de-DE" smtClean="0"/>
              <a:t>‹Nr.›</a:t>
            </a:fld>
            <a:endParaRPr lang="de-DE" dirty="0"/>
          </a:p>
        </p:txBody>
      </p:sp>
    </p:spTree>
    <p:extLst>
      <p:ext uri="{BB962C8B-B14F-4D97-AF65-F5344CB8AC3E}">
        <p14:creationId xmlns:p14="http://schemas.microsoft.com/office/powerpoint/2010/main" val="1621386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A3AE7D96-14D8-4C76-9699-1B3F80D484EA}" type="datetimeFigureOut">
              <a:rPr lang="de-DE" smtClean="0"/>
              <a:t>07.09.2023</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p:txBody>
          <a:bodyPr/>
          <a:lstStyle/>
          <a:p>
            <a:fld id="{63CCCCDD-9B0A-49E6-9F9A-5339EE9B0BFC}" type="slidenum">
              <a:rPr lang="de-DE" smtClean="0"/>
              <a:t>‹Nr.›</a:t>
            </a:fld>
            <a:endParaRPr lang="de-DE" dirty="0"/>
          </a:p>
        </p:txBody>
      </p:sp>
    </p:spTree>
    <p:extLst>
      <p:ext uri="{BB962C8B-B14F-4D97-AF65-F5344CB8AC3E}">
        <p14:creationId xmlns:p14="http://schemas.microsoft.com/office/powerpoint/2010/main" val="33803314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de-DE" smtClean="0"/>
              <a:t>Titelmasterformat durch Klicken bearbeiten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p:txBody>
          <a:bodyPr/>
          <a:lstStyle/>
          <a:p>
            <a:fld id="{A3AE7D96-14D8-4C76-9699-1B3F80D484EA}" type="datetimeFigureOut">
              <a:rPr lang="de-DE" smtClean="0"/>
              <a:t>07.09.2023</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p:txBody>
          <a:bodyPr/>
          <a:lstStyle/>
          <a:p>
            <a:fld id="{63CCCCDD-9B0A-49E6-9F9A-5339EE9B0BFC}" type="slidenum">
              <a:rPr lang="de-DE" smtClean="0"/>
              <a:t>‹Nr.›</a:t>
            </a:fld>
            <a:endParaRPr lang="de-DE" dirty="0"/>
          </a:p>
        </p:txBody>
      </p:sp>
    </p:spTree>
    <p:extLst>
      <p:ext uri="{BB962C8B-B14F-4D97-AF65-F5344CB8AC3E}">
        <p14:creationId xmlns:p14="http://schemas.microsoft.com/office/powerpoint/2010/main" val="4488221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A3AE7D96-14D8-4C76-9699-1B3F80D484EA}" type="datetimeFigureOut">
              <a:rPr lang="de-DE" smtClean="0"/>
              <a:t>07.09.2023</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p:txBody>
          <a:bodyPr/>
          <a:lstStyle/>
          <a:p>
            <a:fld id="{63CCCCDD-9B0A-49E6-9F9A-5339EE9B0BFC}" type="slidenum">
              <a:rPr lang="de-DE" smtClean="0"/>
              <a:t>‹Nr.›</a:t>
            </a:fld>
            <a:endParaRPr lang="de-DE" dirty="0"/>
          </a:p>
        </p:txBody>
      </p:sp>
    </p:spTree>
    <p:extLst>
      <p:ext uri="{BB962C8B-B14F-4D97-AF65-F5344CB8AC3E}">
        <p14:creationId xmlns:p14="http://schemas.microsoft.com/office/powerpoint/2010/main" val="22261229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Formatvorlagen des Textmasters bearbeiten</a:t>
            </a:r>
          </a:p>
        </p:txBody>
      </p:sp>
      <p:sp>
        <p:nvSpPr>
          <p:cNvPr id="4" name="Date Placeholder 3"/>
          <p:cNvSpPr>
            <a:spLocks noGrp="1"/>
          </p:cNvSpPr>
          <p:nvPr>
            <p:ph type="dt" sz="half" idx="10"/>
          </p:nvPr>
        </p:nvSpPr>
        <p:spPr/>
        <p:txBody>
          <a:bodyPr/>
          <a:lstStyle/>
          <a:p>
            <a:fld id="{A3AE7D96-14D8-4C76-9699-1B3F80D484EA}" type="datetimeFigureOut">
              <a:rPr lang="de-DE" smtClean="0"/>
              <a:t>07.09.2023</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p:txBody>
          <a:bodyPr/>
          <a:lstStyle/>
          <a:p>
            <a:fld id="{63CCCCDD-9B0A-49E6-9F9A-5339EE9B0BFC}" type="slidenum">
              <a:rPr lang="de-DE" smtClean="0"/>
              <a:t>‹Nr.›</a:t>
            </a:fld>
            <a:endParaRPr lang="de-DE" dirty="0"/>
          </a:p>
        </p:txBody>
      </p:sp>
    </p:spTree>
    <p:extLst>
      <p:ext uri="{BB962C8B-B14F-4D97-AF65-F5344CB8AC3E}">
        <p14:creationId xmlns:p14="http://schemas.microsoft.com/office/powerpoint/2010/main" val="6787843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p:txBody>
          <a:bodyPr/>
          <a:lstStyle/>
          <a:p>
            <a:fld id="{A3AE7D96-14D8-4C76-9699-1B3F80D484EA}" type="datetimeFigureOut">
              <a:rPr lang="de-DE" smtClean="0"/>
              <a:t>07.09.2023</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7" name="Slide Number Placeholder 6"/>
          <p:cNvSpPr>
            <a:spLocks noGrp="1"/>
          </p:cNvSpPr>
          <p:nvPr>
            <p:ph type="sldNum" sz="quarter" idx="12"/>
          </p:nvPr>
        </p:nvSpPr>
        <p:spPr/>
        <p:txBody>
          <a:bodyPr/>
          <a:lstStyle/>
          <a:p>
            <a:fld id="{63CCCCDD-9B0A-49E6-9F9A-5339EE9B0BFC}" type="slidenum">
              <a:rPr lang="de-DE" smtClean="0"/>
              <a:t>‹Nr.›</a:t>
            </a:fld>
            <a:endParaRPr lang="de-DE" dirty="0"/>
          </a:p>
        </p:txBody>
      </p:sp>
    </p:spTree>
    <p:extLst>
      <p:ext uri="{BB962C8B-B14F-4D97-AF65-F5344CB8AC3E}">
        <p14:creationId xmlns:p14="http://schemas.microsoft.com/office/powerpoint/2010/main" val="8513152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de-DE" smtClean="0"/>
              <a:t>Titelmasterformat durch Klicken bearbeiten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Content Placeholder 3"/>
          <p:cNvSpPr>
            <a:spLocks noGrp="1"/>
          </p:cNvSpPr>
          <p:nvPr>
            <p:ph sz="half" idx="2"/>
          </p:nvPr>
        </p:nvSpPr>
        <p:spPr>
          <a:xfrm>
            <a:off x="629842" y="2505075"/>
            <a:ext cx="3868340"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Content Placeholder 5"/>
          <p:cNvSpPr>
            <a:spLocks noGrp="1"/>
          </p:cNvSpPr>
          <p:nvPr>
            <p:ph sz="quarter" idx="4"/>
          </p:nvPr>
        </p:nvSpPr>
        <p:spPr>
          <a:xfrm>
            <a:off x="4629150" y="2505075"/>
            <a:ext cx="3887391"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fld id="{A3AE7D96-14D8-4C76-9699-1B3F80D484EA}" type="datetimeFigureOut">
              <a:rPr lang="de-DE" smtClean="0"/>
              <a:t>07.09.2023</a:t>
            </a:fld>
            <a:endParaRPr lang="de-DE" dirty="0"/>
          </a:p>
        </p:txBody>
      </p:sp>
      <p:sp>
        <p:nvSpPr>
          <p:cNvPr id="8" name="Footer Placeholder 7"/>
          <p:cNvSpPr>
            <a:spLocks noGrp="1"/>
          </p:cNvSpPr>
          <p:nvPr>
            <p:ph type="ftr" sz="quarter" idx="11"/>
          </p:nvPr>
        </p:nvSpPr>
        <p:spPr/>
        <p:txBody>
          <a:bodyPr/>
          <a:lstStyle/>
          <a:p>
            <a:endParaRPr lang="de-DE" dirty="0"/>
          </a:p>
        </p:txBody>
      </p:sp>
      <p:sp>
        <p:nvSpPr>
          <p:cNvPr id="9" name="Slide Number Placeholder 8"/>
          <p:cNvSpPr>
            <a:spLocks noGrp="1"/>
          </p:cNvSpPr>
          <p:nvPr>
            <p:ph type="sldNum" sz="quarter" idx="12"/>
          </p:nvPr>
        </p:nvSpPr>
        <p:spPr/>
        <p:txBody>
          <a:bodyPr/>
          <a:lstStyle/>
          <a:p>
            <a:fld id="{63CCCCDD-9B0A-49E6-9F9A-5339EE9B0BFC}" type="slidenum">
              <a:rPr lang="de-DE" smtClean="0"/>
              <a:t>‹Nr.›</a:t>
            </a:fld>
            <a:endParaRPr lang="de-DE" dirty="0"/>
          </a:p>
        </p:txBody>
      </p:sp>
    </p:spTree>
    <p:extLst>
      <p:ext uri="{BB962C8B-B14F-4D97-AF65-F5344CB8AC3E}">
        <p14:creationId xmlns:p14="http://schemas.microsoft.com/office/powerpoint/2010/main" val="25104199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Date Placeholder 2"/>
          <p:cNvSpPr>
            <a:spLocks noGrp="1"/>
          </p:cNvSpPr>
          <p:nvPr>
            <p:ph type="dt" sz="half" idx="10"/>
          </p:nvPr>
        </p:nvSpPr>
        <p:spPr/>
        <p:txBody>
          <a:bodyPr/>
          <a:lstStyle/>
          <a:p>
            <a:fld id="{A3AE7D96-14D8-4C76-9699-1B3F80D484EA}" type="datetimeFigureOut">
              <a:rPr lang="de-DE" smtClean="0"/>
              <a:t>07.09.2023</a:t>
            </a:fld>
            <a:endParaRPr lang="de-DE" dirty="0"/>
          </a:p>
        </p:txBody>
      </p:sp>
      <p:sp>
        <p:nvSpPr>
          <p:cNvPr id="4" name="Footer Placeholder 3"/>
          <p:cNvSpPr>
            <a:spLocks noGrp="1"/>
          </p:cNvSpPr>
          <p:nvPr>
            <p:ph type="ftr" sz="quarter" idx="11"/>
          </p:nvPr>
        </p:nvSpPr>
        <p:spPr/>
        <p:txBody>
          <a:bodyPr/>
          <a:lstStyle/>
          <a:p>
            <a:endParaRPr lang="de-DE" dirty="0"/>
          </a:p>
        </p:txBody>
      </p:sp>
      <p:sp>
        <p:nvSpPr>
          <p:cNvPr id="5" name="Slide Number Placeholder 4"/>
          <p:cNvSpPr>
            <a:spLocks noGrp="1"/>
          </p:cNvSpPr>
          <p:nvPr>
            <p:ph type="sldNum" sz="quarter" idx="12"/>
          </p:nvPr>
        </p:nvSpPr>
        <p:spPr/>
        <p:txBody>
          <a:bodyPr/>
          <a:lstStyle/>
          <a:p>
            <a:fld id="{63CCCCDD-9B0A-49E6-9F9A-5339EE9B0BFC}" type="slidenum">
              <a:rPr lang="de-DE" smtClean="0"/>
              <a:t>‹Nr.›</a:t>
            </a:fld>
            <a:endParaRPr lang="de-DE" dirty="0"/>
          </a:p>
        </p:txBody>
      </p:sp>
    </p:spTree>
    <p:extLst>
      <p:ext uri="{BB962C8B-B14F-4D97-AF65-F5344CB8AC3E}">
        <p14:creationId xmlns:p14="http://schemas.microsoft.com/office/powerpoint/2010/main" val="34454237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AE7D96-14D8-4C76-9699-1B3F80D484EA}" type="datetimeFigureOut">
              <a:rPr lang="de-DE" smtClean="0"/>
              <a:t>07.09.2023</a:t>
            </a:fld>
            <a:endParaRPr lang="de-DE" dirty="0"/>
          </a:p>
        </p:txBody>
      </p:sp>
      <p:sp>
        <p:nvSpPr>
          <p:cNvPr id="3" name="Footer Placeholder 2"/>
          <p:cNvSpPr>
            <a:spLocks noGrp="1"/>
          </p:cNvSpPr>
          <p:nvPr>
            <p:ph type="ftr" sz="quarter" idx="11"/>
          </p:nvPr>
        </p:nvSpPr>
        <p:spPr/>
        <p:txBody>
          <a:bodyPr/>
          <a:lstStyle/>
          <a:p>
            <a:endParaRPr lang="de-DE" dirty="0"/>
          </a:p>
        </p:txBody>
      </p:sp>
      <p:sp>
        <p:nvSpPr>
          <p:cNvPr id="4" name="Slide Number Placeholder 3"/>
          <p:cNvSpPr>
            <a:spLocks noGrp="1"/>
          </p:cNvSpPr>
          <p:nvPr>
            <p:ph type="sldNum" sz="quarter" idx="12"/>
          </p:nvPr>
        </p:nvSpPr>
        <p:spPr/>
        <p:txBody>
          <a:bodyPr/>
          <a:lstStyle/>
          <a:p>
            <a:fld id="{63CCCCDD-9B0A-49E6-9F9A-5339EE9B0BFC}" type="slidenum">
              <a:rPr lang="de-DE" smtClean="0"/>
              <a:t>‹Nr.›</a:t>
            </a:fld>
            <a:endParaRPr lang="de-DE" dirty="0"/>
          </a:p>
        </p:txBody>
      </p:sp>
    </p:spTree>
    <p:extLst>
      <p:ext uri="{BB962C8B-B14F-4D97-AF65-F5344CB8AC3E}">
        <p14:creationId xmlns:p14="http://schemas.microsoft.com/office/powerpoint/2010/main" val="24328453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de-DE" smtClean="0"/>
              <a:t>Titelmasterformat durch Klicken bearbeiten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e Placeholder 4"/>
          <p:cNvSpPr>
            <a:spLocks noGrp="1"/>
          </p:cNvSpPr>
          <p:nvPr>
            <p:ph type="dt" sz="half" idx="10"/>
          </p:nvPr>
        </p:nvSpPr>
        <p:spPr/>
        <p:txBody>
          <a:bodyPr/>
          <a:lstStyle/>
          <a:p>
            <a:fld id="{A3AE7D96-14D8-4C76-9699-1B3F80D484EA}" type="datetimeFigureOut">
              <a:rPr lang="de-DE" smtClean="0"/>
              <a:t>07.09.2023</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7" name="Slide Number Placeholder 6"/>
          <p:cNvSpPr>
            <a:spLocks noGrp="1"/>
          </p:cNvSpPr>
          <p:nvPr>
            <p:ph type="sldNum" sz="quarter" idx="12"/>
          </p:nvPr>
        </p:nvSpPr>
        <p:spPr/>
        <p:txBody>
          <a:bodyPr/>
          <a:lstStyle/>
          <a:p>
            <a:fld id="{63CCCCDD-9B0A-49E6-9F9A-5339EE9B0BFC}" type="slidenum">
              <a:rPr lang="de-DE" smtClean="0"/>
              <a:t>‹Nr.›</a:t>
            </a:fld>
            <a:endParaRPr lang="de-DE" dirty="0"/>
          </a:p>
        </p:txBody>
      </p:sp>
    </p:spTree>
    <p:extLst>
      <p:ext uri="{BB962C8B-B14F-4D97-AF65-F5344CB8AC3E}">
        <p14:creationId xmlns:p14="http://schemas.microsoft.com/office/powerpoint/2010/main" val="91173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dirty="0" smtClean="0"/>
              <a:t>Bild durch Klicken auf Symbol hinzufügen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e Placeholder 4"/>
          <p:cNvSpPr>
            <a:spLocks noGrp="1"/>
          </p:cNvSpPr>
          <p:nvPr>
            <p:ph type="dt" sz="half" idx="10"/>
          </p:nvPr>
        </p:nvSpPr>
        <p:spPr/>
        <p:txBody>
          <a:bodyPr/>
          <a:lstStyle/>
          <a:p>
            <a:fld id="{A3AE7D96-14D8-4C76-9699-1B3F80D484EA}" type="datetimeFigureOut">
              <a:rPr lang="de-DE" smtClean="0"/>
              <a:t>07.09.2023</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7" name="Slide Number Placeholder 6"/>
          <p:cNvSpPr>
            <a:spLocks noGrp="1"/>
          </p:cNvSpPr>
          <p:nvPr>
            <p:ph type="sldNum" sz="quarter" idx="12"/>
          </p:nvPr>
        </p:nvSpPr>
        <p:spPr/>
        <p:txBody>
          <a:bodyPr/>
          <a:lstStyle/>
          <a:p>
            <a:fld id="{63CCCCDD-9B0A-49E6-9F9A-5339EE9B0BFC}" type="slidenum">
              <a:rPr lang="de-DE" smtClean="0"/>
              <a:t>‹Nr.›</a:t>
            </a:fld>
            <a:endParaRPr lang="de-DE" dirty="0"/>
          </a:p>
        </p:txBody>
      </p:sp>
    </p:spTree>
    <p:extLst>
      <p:ext uri="{BB962C8B-B14F-4D97-AF65-F5344CB8AC3E}">
        <p14:creationId xmlns:p14="http://schemas.microsoft.com/office/powerpoint/2010/main" val="4677320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Vertical Text Placeholder 2"/>
          <p:cNvSpPr>
            <a:spLocks noGrp="1"/>
          </p:cNvSpPr>
          <p:nvPr>
            <p:ph type="body" orient="vert" idx="1"/>
          </p:nvPr>
        </p:nvSpPr>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A3AE7D96-14D8-4C76-9699-1B3F80D484EA}" type="datetimeFigureOut">
              <a:rPr lang="de-DE" smtClean="0"/>
              <a:t>07.09.2023</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p:txBody>
          <a:bodyPr/>
          <a:lstStyle/>
          <a:p>
            <a:fld id="{63CCCCDD-9B0A-49E6-9F9A-5339EE9B0BFC}" type="slidenum">
              <a:rPr lang="de-DE" smtClean="0"/>
              <a:t>‹Nr.›</a:t>
            </a:fld>
            <a:endParaRPr lang="de-DE" dirty="0"/>
          </a:p>
        </p:txBody>
      </p:sp>
    </p:spTree>
    <p:extLst>
      <p:ext uri="{BB962C8B-B14F-4D97-AF65-F5344CB8AC3E}">
        <p14:creationId xmlns:p14="http://schemas.microsoft.com/office/powerpoint/2010/main" val="36572834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A3AE7D96-14D8-4C76-9699-1B3F80D484EA}" type="datetimeFigureOut">
              <a:rPr lang="de-DE" smtClean="0"/>
              <a:t>07.09.2023</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p:txBody>
          <a:bodyPr/>
          <a:lstStyle/>
          <a:p>
            <a:fld id="{63CCCCDD-9B0A-49E6-9F9A-5339EE9B0BFC}" type="slidenum">
              <a:rPr lang="de-DE" smtClean="0"/>
              <a:t>‹Nr.›</a:t>
            </a:fld>
            <a:endParaRPr lang="de-DE" dirty="0"/>
          </a:p>
        </p:txBody>
      </p:sp>
    </p:spTree>
    <p:extLst>
      <p:ext uri="{BB962C8B-B14F-4D97-AF65-F5344CB8AC3E}">
        <p14:creationId xmlns:p14="http://schemas.microsoft.com/office/powerpoint/2010/main" val="3455644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Grafik 6"/>
          <p:cNvPicPr>
            <a:picLocks noChangeAspect="1"/>
          </p:cNvPicPr>
          <p:nvPr userDrawn="1"/>
        </p:nvPicPr>
        <p:blipFill rotWithShape="1">
          <a:blip r:embed="rId13">
            <a:extLst>
              <a:ext uri="{BEBA8EAE-BF5A-486C-A8C5-ECC9F3942E4B}">
                <a14:imgProps xmlns:a14="http://schemas.microsoft.com/office/drawing/2010/main">
                  <a14:imgLayer r:embed="rId14">
                    <a14:imgEffect>
                      <a14:artisticPlasticWrap trans="35000"/>
                    </a14:imgEffect>
                  </a14:imgLayer>
                </a14:imgProps>
              </a:ext>
              <a:ext uri="{28A0092B-C50C-407E-A947-70E740481C1C}">
                <a14:useLocalDpi xmlns:a14="http://schemas.microsoft.com/office/drawing/2010/main" val="0"/>
              </a:ext>
            </a:extLst>
          </a:blip>
          <a:srcRect l="6154" t="25797" r="2397" b="14139"/>
          <a:stretch/>
        </p:blipFill>
        <p:spPr>
          <a:xfrm>
            <a:off x="0" y="0"/>
            <a:ext cx="9144000" cy="6858000"/>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de-DE" smtClean="0"/>
              <a:t>Titelmasterformat durch Klicken bearbeiten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AE7D96-14D8-4C76-9699-1B3F80D484EA}" type="datetimeFigureOut">
              <a:rPr lang="de-DE" smtClean="0"/>
              <a:t>07.09.2023</a:t>
            </a:fld>
            <a:endParaRPr lang="de-DE"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CCCCDD-9B0A-49E6-9F9A-5339EE9B0BFC}" type="slidenum">
              <a:rPr lang="de-DE" smtClean="0"/>
              <a:t>‹Nr.›</a:t>
            </a:fld>
            <a:endParaRPr lang="de-DE" dirty="0"/>
          </a:p>
        </p:txBody>
      </p:sp>
      <p:pic>
        <p:nvPicPr>
          <p:cNvPr id="8" name="Grafik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7382566" y="228602"/>
            <a:ext cx="1393657" cy="545890"/>
          </a:xfrm>
          <a:prstGeom prst="rect">
            <a:avLst/>
          </a:prstGeom>
        </p:spPr>
      </p:pic>
      <p:pic>
        <p:nvPicPr>
          <p:cNvPr id="9" name="Grafik 8"/>
          <p:cNvPicPr>
            <a:picLocks noChangeAspect="1"/>
          </p:cNvPicPr>
          <p:nvPr userDrawn="1"/>
        </p:nvPicPr>
        <p:blipFill>
          <a:blip r:embed="rId16"/>
          <a:stretch>
            <a:fillRect/>
          </a:stretch>
        </p:blipFill>
        <p:spPr>
          <a:xfrm>
            <a:off x="5350796" y="6106176"/>
            <a:ext cx="3423964" cy="250175"/>
          </a:xfrm>
          <a:prstGeom prst="rect">
            <a:avLst/>
          </a:prstGeom>
        </p:spPr>
      </p:pic>
      <p:pic>
        <p:nvPicPr>
          <p:cNvPr id="10" name="Grafik 9"/>
          <p:cNvPicPr>
            <a:picLocks noChangeAspect="1"/>
          </p:cNvPicPr>
          <p:nvPr userDrawn="1"/>
        </p:nvPicPr>
        <p:blipFill>
          <a:blip r:embed="rId17"/>
          <a:stretch>
            <a:fillRect/>
          </a:stretch>
        </p:blipFill>
        <p:spPr>
          <a:xfrm>
            <a:off x="432657" y="6187449"/>
            <a:ext cx="506285" cy="270019"/>
          </a:xfrm>
          <a:prstGeom prst="rect">
            <a:avLst/>
          </a:prstGeom>
        </p:spPr>
      </p:pic>
    </p:spTree>
    <p:extLst>
      <p:ext uri="{BB962C8B-B14F-4D97-AF65-F5344CB8AC3E}">
        <p14:creationId xmlns:p14="http://schemas.microsoft.com/office/powerpoint/2010/main" val="40288685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de-DE" smtClean="0"/>
              <a:t>Titelmasterformat durch Klicken bearbeiten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AE7D96-14D8-4C76-9699-1B3F80D484EA}" type="datetimeFigureOut">
              <a:rPr lang="de-DE" smtClean="0"/>
              <a:t>07.09.2023</a:t>
            </a:fld>
            <a:endParaRPr lang="de-DE"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CCCCDD-9B0A-49E6-9F9A-5339EE9B0BFC}" type="slidenum">
              <a:rPr lang="de-DE" smtClean="0"/>
              <a:t>‹Nr.›</a:t>
            </a:fld>
            <a:endParaRPr lang="de-DE" dirty="0"/>
          </a:p>
        </p:txBody>
      </p:sp>
      <p:pic>
        <p:nvPicPr>
          <p:cNvPr id="9" name="Grafik 8"/>
          <p:cNvPicPr>
            <a:picLocks noChangeAspect="1"/>
          </p:cNvPicPr>
          <p:nvPr userDrawn="1"/>
        </p:nvPicPr>
        <p:blipFill>
          <a:blip r:embed="rId13"/>
          <a:stretch>
            <a:fillRect/>
          </a:stretch>
        </p:blipFill>
        <p:spPr>
          <a:xfrm>
            <a:off x="5350796" y="6106176"/>
            <a:ext cx="3423964" cy="250175"/>
          </a:xfrm>
          <a:prstGeom prst="rect">
            <a:avLst/>
          </a:prstGeom>
        </p:spPr>
      </p:pic>
      <p:pic>
        <p:nvPicPr>
          <p:cNvPr id="10" name="Grafik 9"/>
          <p:cNvPicPr>
            <a:picLocks noChangeAspect="1"/>
          </p:cNvPicPr>
          <p:nvPr userDrawn="1"/>
        </p:nvPicPr>
        <p:blipFill>
          <a:blip r:embed="rId14"/>
          <a:stretch>
            <a:fillRect/>
          </a:stretch>
        </p:blipFill>
        <p:spPr>
          <a:xfrm>
            <a:off x="432657" y="6187449"/>
            <a:ext cx="506285" cy="270019"/>
          </a:xfrm>
          <a:prstGeom prst="rect">
            <a:avLst/>
          </a:prstGeom>
        </p:spPr>
      </p:pic>
      <p:pic>
        <p:nvPicPr>
          <p:cNvPr id="11" name="Grafik 10"/>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7382566" y="228602"/>
            <a:ext cx="1393657" cy="545890"/>
          </a:xfrm>
          <a:prstGeom prst="rect">
            <a:avLst/>
          </a:prstGeom>
        </p:spPr>
      </p:pic>
    </p:spTree>
    <p:extLst>
      <p:ext uri="{BB962C8B-B14F-4D97-AF65-F5344CB8AC3E}">
        <p14:creationId xmlns:p14="http://schemas.microsoft.com/office/powerpoint/2010/main" val="7975721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6.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openjur.de/u/2222210.html"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2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906087"/>
            <a:ext cx="7772400" cy="1803862"/>
          </a:xfrm>
        </p:spPr>
        <p:txBody>
          <a:bodyPr>
            <a:noAutofit/>
          </a:bodyPr>
          <a:lstStyle/>
          <a:p>
            <a:r>
              <a:rPr lang="de-DE" sz="4000" b="1" u="sng" dirty="0" smtClean="0">
                <a:solidFill>
                  <a:srgbClr val="002060"/>
                </a:solidFill>
              </a:rPr>
              <a:t/>
            </a:r>
            <a:br>
              <a:rPr lang="de-DE" sz="4000" b="1" u="sng" dirty="0" smtClean="0">
                <a:solidFill>
                  <a:srgbClr val="002060"/>
                </a:solidFill>
              </a:rPr>
            </a:br>
            <a:r>
              <a:rPr lang="de-DE" sz="4000" b="1" u="sng" dirty="0">
                <a:solidFill>
                  <a:srgbClr val="002060"/>
                </a:solidFill>
              </a:rPr>
              <a:t/>
            </a:r>
            <a:br>
              <a:rPr lang="de-DE" sz="4000" b="1" u="sng" dirty="0">
                <a:solidFill>
                  <a:srgbClr val="002060"/>
                </a:solidFill>
              </a:rPr>
            </a:br>
            <a:r>
              <a:rPr lang="de-DE" sz="4000" b="1" u="sng" dirty="0" smtClean="0">
                <a:solidFill>
                  <a:srgbClr val="002060"/>
                </a:solidFill>
              </a:rPr>
              <a:t/>
            </a:r>
            <a:br>
              <a:rPr lang="de-DE" sz="4000" b="1" u="sng" dirty="0" smtClean="0">
                <a:solidFill>
                  <a:srgbClr val="002060"/>
                </a:solidFill>
              </a:rPr>
            </a:br>
            <a:r>
              <a:rPr lang="de-DE" sz="4000" b="1" u="sng" dirty="0">
                <a:solidFill>
                  <a:srgbClr val="002060"/>
                </a:solidFill>
              </a:rPr>
              <a:t/>
            </a:r>
            <a:br>
              <a:rPr lang="de-DE" sz="4000" b="1" u="sng" dirty="0">
                <a:solidFill>
                  <a:srgbClr val="002060"/>
                </a:solidFill>
              </a:rPr>
            </a:br>
            <a:r>
              <a:rPr lang="de-DE" sz="4000" b="1" u="sng" dirty="0" smtClean="0">
                <a:solidFill>
                  <a:srgbClr val="002060"/>
                </a:solidFill>
              </a:rPr>
              <a:t/>
            </a:r>
            <a:br>
              <a:rPr lang="de-DE" sz="4000" b="1" u="sng" dirty="0" smtClean="0">
                <a:solidFill>
                  <a:srgbClr val="002060"/>
                </a:solidFill>
              </a:rPr>
            </a:br>
            <a:r>
              <a:rPr lang="de-DE" sz="4000" b="1" u="sng" dirty="0" smtClean="0">
                <a:solidFill>
                  <a:srgbClr val="002060"/>
                </a:solidFill>
              </a:rPr>
              <a:t/>
            </a:r>
            <a:br>
              <a:rPr lang="de-DE" sz="4000" b="1" u="sng" dirty="0" smtClean="0">
                <a:solidFill>
                  <a:srgbClr val="002060"/>
                </a:solidFill>
              </a:rPr>
            </a:br>
            <a:r>
              <a:rPr lang="de-DE" sz="4000" b="1" u="sng" dirty="0">
                <a:solidFill>
                  <a:srgbClr val="002060"/>
                </a:solidFill>
              </a:rPr>
              <a:t/>
            </a:r>
            <a:br>
              <a:rPr lang="de-DE" sz="4000" b="1" u="sng" dirty="0">
                <a:solidFill>
                  <a:srgbClr val="002060"/>
                </a:solidFill>
              </a:rPr>
            </a:br>
            <a:r>
              <a:rPr lang="de-DE" sz="4000" b="1" u="sng" dirty="0" smtClean="0">
                <a:solidFill>
                  <a:srgbClr val="002060"/>
                </a:solidFill>
              </a:rPr>
              <a:t/>
            </a:r>
            <a:br>
              <a:rPr lang="de-DE" sz="4000" b="1" u="sng" dirty="0" smtClean="0">
                <a:solidFill>
                  <a:srgbClr val="002060"/>
                </a:solidFill>
              </a:rPr>
            </a:br>
            <a:r>
              <a:rPr lang="de-DE" sz="4000" b="1" dirty="0" smtClean="0">
                <a:solidFill>
                  <a:srgbClr val="002060"/>
                </a:solidFill>
              </a:rPr>
              <a:t>Weg von der „Bauchhygiene“</a:t>
            </a:r>
            <a:r>
              <a:rPr lang="de-DE" sz="4000" b="1" dirty="0">
                <a:solidFill>
                  <a:srgbClr val="002060"/>
                </a:solidFill>
              </a:rPr>
              <a:t/>
            </a:r>
            <a:br>
              <a:rPr lang="de-DE" sz="4000" b="1" dirty="0">
                <a:solidFill>
                  <a:srgbClr val="002060"/>
                </a:solidFill>
              </a:rPr>
            </a:br>
            <a:r>
              <a:rPr lang="de-DE" sz="2800" b="1" dirty="0" smtClean="0">
                <a:solidFill>
                  <a:srgbClr val="002060"/>
                </a:solidFill>
              </a:rPr>
              <a:t>Hygiene-Risiken in der AEMP bewerten und </a:t>
            </a:r>
            <a:r>
              <a:rPr lang="de-DE" sz="2800" b="1" dirty="0">
                <a:solidFill>
                  <a:srgbClr val="002060"/>
                </a:solidFill>
              </a:rPr>
              <a:t>managen </a:t>
            </a:r>
            <a:br>
              <a:rPr lang="de-DE" sz="2800" b="1" dirty="0">
                <a:solidFill>
                  <a:srgbClr val="002060"/>
                </a:solidFill>
              </a:rPr>
            </a:br>
            <a:endParaRPr lang="de-DE" sz="2800" b="1" dirty="0">
              <a:solidFill>
                <a:srgbClr val="002060"/>
              </a:solidFill>
            </a:endParaRPr>
          </a:p>
        </p:txBody>
      </p:sp>
      <p:sp>
        <p:nvSpPr>
          <p:cNvPr id="3" name="Untertitel 2"/>
          <p:cNvSpPr>
            <a:spLocks noGrp="1"/>
          </p:cNvSpPr>
          <p:nvPr>
            <p:ph type="subTitle" idx="1"/>
          </p:nvPr>
        </p:nvSpPr>
        <p:spPr>
          <a:xfrm>
            <a:off x="1143000" y="2709950"/>
            <a:ext cx="6858000" cy="1055717"/>
          </a:xfrm>
        </p:spPr>
        <p:txBody>
          <a:bodyPr>
            <a:normAutofit/>
          </a:bodyPr>
          <a:lstStyle/>
          <a:p>
            <a:pPr marL="342900" indent="-342900" algn="l">
              <a:buFont typeface="Courier New" panose="02070309020205020404" pitchFamily="49" charset="0"/>
              <a:buChar char="o"/>
            </a:pPr>
            <a:r>
              <a:rPr lang="de-DE" b="1" dirty="0" smtClean="0">
                <a:solidFill>
                  <a:srgbClr val="00B050"/>
                </a:solidFill>
              </a:rPr>
              <a:t>Was ist unter einer Risikoanalyse zu verstehen?</a:t>
            </a:r>
          </a:p>
          <a:p>
            <a:pPr marL="342900" indent="-342900" algn="l">
              <a:buFont typeface="Courier New" panose="02070309020205020404" pitchFamily="49" charset="0"/>
              <a:buChar char="o"/>
            </a:pPr>
            <a:r>
              <a:rPr lang="de-DE" b="1" dirty="0" smtClean="0">
                <a:solidFill>
                  <a:srgbClr val="00B050"/>
                </a:solidFill>
              </a:rPr>
              <a:t>Risikominimierung in der AEMP</a:t>
            </a:r>
            <a:endParaRPr lang="de-DE" b="1" dirty="0">
              <a:solidFill>
                <a:srgbClr val="00B050"/>
              </a:solidFill>
            </a:endParaRPr>
          </a:p>
        </p:txBody>
      </p:sp>
      <p:sp>
        <p:nvSpPr>
          <p:cNvPr id="4" name="Textfeld 3"/>
          <p:cNvSpPr txBox="1"/>
          <p:nvPr/>
        </p:nvSpPr>
        <p:spPr>
          <a:xfrm>
            <a:off x="685800" y="5494712"/>
            <a:ext cx="7772400" cy="461665"/>
          </a:xfrm>
          <a:prstGeom prst="rect">
            <a:avLst/>
          </a:prstGeom>
          <a:noFill/>
        </p:spPr>
        <p:txBody>
          <a:bodyPr wrap="square" rtlCol="0">
            <a:spAutoFit/>
          </a:bodyPr>
          <a:lstStyle/>
          <a:p>
            <a:pPr algn="ctr"/>
            <a:r>
              <a:rPr lang="de-DE" sz="1200" dirty="0" smtClean="0">
                <a:solidFill>
                  <a:srgbClr val="002060"/>
                </a:solidFill>
              </a:rPr>
              <a:t>Henning Adam, Referent, KV Saarland</a:t>
            </a:r>
          </a:p>
          <a:p>
            <a:pPr algn="ctr"/>
            <a:r>
              <a:rPr lang="de-DE" sz="1200" dirty="0" smtClean="0">
                <a:solidFill>
                  <a:srgbClr val="002060"/>
                </a:solidFill>
              </a:rPr>
              <a:t>Klinisches Wochenende, Ärztekammer des Saarlandes, 09.09.2023</a:t>
            </a:r>
            <a:endParaRPr lang="de-DE" sz="1200" dirty="0">
              <a:solidFill>
                <a:srgbClr val="002060"/>
              </a:solidFill>
            </a:endParaRPr>
          </a:p>
        </p:txBody>
      </p:sp>
      <p:pic>
        <p:nvPicPr>
          <p:cNvPr id="1026" name="Picture 2" descr="Foto risikoanalyse auf zahnrad geschriebe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08959" y="3724101"/>
            <a:ext cx="2497975" cy="140461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5888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 fill="hold"/>
                                        <p:tgtEl>
                                          <p:spTgt spid="1026"/>
                                        </p:tgtEl>
                                        <p:attrNameLst>
                                          <p:attrName>ppt_w</p:attrName>
                                        </p:attrNameLst>
                                      </p:cBhvr>
                                      <p:tavLst>
                                        <p:tav tm="0">
                                          <p:val>
                                            <p:fltVal val="0"/>
                                          </p:val>
                                        </p:tav>
                                        <p:tav tm="100000">
                                          <p:val>
                                            <p:strVal val="#ppt_w"/>
                                          </p:val>
                                        </p:tav>
                                      </p:tavLst>
                                    </p:anim>
                                    <p:anim calcmode="lin" valueType="num">
                                      <p:cBhvr>
                                        <p:cTn id="8" dur="500" fill="hold"/>
                                        <p:tgtEl>
                                          <p:spTgt spid="1026"/>
                                        </p:tgtEl>
                                        <p:attrNameLst>
                                          <p:attrName>ppt_h</p:attrName>
                                        </p:attrNameLst>
                                      </p:cBhvr>
                                      <p:tavLst>
                                        <p:tav tm="0">
                                          <p:val>
                                            <p:fltVal val="0"/>
                                          </p:val>
                                        </p:tav>
                                        <p:tav tm="100000">
                                          <p:val>
                                            <p:strVal val="#ppt_h"/>
                                          </p:val>
                                        </p:tav>
                                      </p:tavLst>
                                    </p:anim>
                                    <p:animEffect transition="in" filter="fade">
                                      <p:cBhvr>
                                        <p:cTn id="9"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6"/>
            <a:ext cx="7886700" cy="1106227"/>
          </a:xfrm>
        </p:spPr>
        <p:txBody>
          <a:bodyPr>
            <a:normAutofit/>
          </a:bodyPr>
          <a:lstStyle/>
          <a:p>
            <a:r>
              <a:rPr lang="de-DE" sz="2800" b="1" dirty="0" smtClean="0">
                <a:solidFill>
                  <a:srgbClr val="002060"/>
                </a:solidFill>
              </a:rPr>
              <a:t/>
            </a:r>
            <a:br>
              <a:rPr lang="de-DE" sz="2800" b="1" dirty="0" smtClean="0">
                <a:solidFill>
                  <a:srgbClr val="002060"/>
                </a:solidFill>
              </a:rPr>
            </a:br>
            <a:r>
              <a:rPr lang="de-DE" sz="2800" b="1" dirty="0" smtClean="0">
                <a:solidFill>
                  <a:srgbClr val="002060"/>
                </a:solidFill>
              </a:rPr>
              <a:t>Wir </a:t>
            </a:r>
            <a:r>
              <a:rPr lang="de-DE" sz="2800" b="1" dirty="0">
                <a:solidFill>
                  <a:srgbClr val="002060"/>
                </a:solidFill>
              </a:rPr>
              <a:t>leben im Zeitalter der </a:t>
            </a:r>
            <a:r>
              <a:rPr lang="de-DE" sz="2800" b="1" dirty="0" smtClean="0">
                <a:solidFill>
                  <a:srgbClr val="002060"/>
                </a:solidFill>
              </a:rPr>
              <a:t>Hochleistungsmedizin!?</a:t>
            </a:r>
            <a:endParaRPr lang="de-DE" sz="2800" dirty="0"/>
          </a:p>
        </p:txBody>
      </p:sp>
      <p:pic>
        <p:nvPicPr>
          <p:cNvPr id="5" name="Inhaltsplatzhalt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57250" y="1130835"/>
            <a:ext cx="3614206" cy="478813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4" name="Textplatzhalter 3"/>
          <p:cNvSpPr>
            <a:spLocks noGrp="1"/>
          </p:cNvSpPr>
          <p:nvPr>
            <p:ph sz="half" idx="2"/>
          </p:nvPr>
        </p:nvSpPr>
        <p:spPr>
          <a:xfrm>
            <a:off x="4629150" y="1753986"/>
            <a:ext cx="3886200" cy="4422977"/>
          </a:xfrm>
        </p:spPr>
        <p:txBody>
          <a:bodyPr/>
          <a:lstStyle/>
          <a:p>
            <a:r>
              <a:rPr lang="de-DE" sz="2000" dirty="0">
                <a:solidFill>
                  <a:srgbClr val="002060"/>
                </a:solidFill>
              </a:rPr>
              <a:t>„</a:t>
            </a:r>
            <a:r>
              <a:rPr lang="de-DE" sz="2400" dirty="0">
                <a:solidFill>
                  <a:srgbClr val="002060"/>
                </a:solidFill>
              </a:rPr>
              <a:t>Risiken, die nicht entdeckt und benannt werden, können auch nicht weiterverfolgt werden und bleiben so lange unter dem Radar, bis sie sich eines Tages als Schaden, ggf. mit krisenhaften </a:t>
            </a:r>
            <a:r>
              <a:rPr lang="de-DE" sz="2400" dirty="0" smtClean="0">
                <a:solidFill>
                  <a:srgbClr val="002060"/>
                </a:solidFill>
              </a:rPr>
              <a:t>Zügen, </a:t>
            </a:r>
            <a:r>
              <a:rPr lang="de-DE" sz="2400" dirty="0">
                <a:solidFill>
                  <a:srgbClr val="002060"/>
                </a:solidFill>
              </a:rPr>
              <a:t>zu erkennen </a:t>
            </a:r>
            <a:r>
              <a:rPr lang="de-DE" sz="2400" dirty="0" smtClean="0">
                <a:solidFill>
                  <a:srgbClr val="002060"/>
                </a:solidFill>
              </a:rPr>
              <a:t>geben“!</a:t>
            </a:r>
            <a:endParaRPr lang="de-DE" sz="2400" dirty="0">
              <a:solidFill>
                <a:srgbClr val="002060"/>
              </a:solidFill>
            </a:endParaRPr>
          </a:p>
          <a:p>
            <a:pPr marL="0" indent="0">
              <a:buNone/>
            </a:pPr>
            <a:endParaRPr lang="de-DE" dirty="0"/>
          </a:p>
        </p:txBody>
      </p:sp>
    </p:spTree>
    <p:extLst>
      <p:ext uri="{BB962C8B-B14F-4D97-AF65-F5344CB8AC3E}">
        <p14:creationId xmlns:p14="http://schemas.microsoft.com/office/powerpoint/2010/main" val="2408123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7324" y="533400"/>
            <a:ext cx="8108026" cy="1157289"/>
          </a:xfrm>
        </p:spPr>
        <p:txBody>
          <a:bodyPr>
            <a:noAutofit/>
          </a:bodyPr>
          <a:lstStyle/>
          <a:p>
            <a:r>
              <a:rPr lang="de-DE" sz="2800" b="1" dirty="0" smtClean="0">
                <a:solidFill>
                  <a:srgbClr val="002060"/>
                </a:solidFill>
              </a:rPr>
              <a:t>Eine </a:t>
            </a:r>
            <a:r>
              <a:rPr lang="de-DE" sz="2800" b="1" dirty="0">
                <a:solidFill>
                  <a:srgbClr val="002060"/>
                </a:solidFill>
              </a:rPr>
              <a:t>strikte Hygiene </a:t>
            </a:r>
            <a:r>
              <a:rPr lang="de-DE" sz="2800" b="1" dirty="0" smtClean="0">
                <a:solidFill>
                  <a:srgbClr val="002060"/>
                </a:solidFill>
              </a:rPr>
              <a:t>ist auch </a:t>
            </a:r>
            <a:r>
              <a:rPr lang="de-DE" sz="2800" b="1" dirty="0">
                <a:solidFill>
                  <a:srgbClr val="002060"/>
                </a:solidFill>
              </a:rPr>
              <a:t>heute oft das </a:t>
            </a:r>
            <a:r>
              <a:rPr lang="de-DE" sz="2800" b="1" dirty="0" smtClean="0">
                <a:solidFill>
                  <a:srgbClr val="002060"/>
                </a:solidFill>
              </a:rPr>
              <a:t>beste</a:t>
            </a:r>
            <a:br>
              <a:rPr lang="de-DE" sz="2800" b="1" dirty="0" smtClean="0">
                <a:solidFill>
                  <a:srgbClr val="002060"/>
                </a:solidFill>
              </a:rPr>
            </a:br>
            <a:r>
              <a:rPr lang="de-DE" sz="2800" b="1" dirty="0" smtClean="0">
                <a:solidFill>
                  <a:srgbClr val="002060"/>
                </a:solidFill>
              </a:rPr>
              <a:t>Mittel</a:t>
            </a:r>
            <a:r>
              <a:rPr lang="de-DE" sz="2800" b="1" dirty="0">
                <a:solidFill>
                  <a:srgbClr val="002060"/>
                </a:solidFill>
              </a:rPr>
              <a:t>, um </a:t>
            </a:r>
            <a:r>
              <a:rPr lang="de-DE" sz="2800" b="1" dirty="0" smtClean="0">
                <a:solidFill>
                  <a:srgbClr val="002060"/>
                </a:solidFill>
              </a:rPr>
              <a:t>Infektionen </a:t>
            </a:r>
            <a:r>
              <a:rPr lang="de-DE" sz="2800" b="1" dirty="0">
                <a:solidFill>
                  <a:srgbClr val="002060"/>
                </a:solidFill>
              </a:rPr>
              <a:t>Einhalt zu </a:t>
            </a:r>
            <a:r>
              <a:rPr lang="de-DE" sz="2800" b="1" dirty="0" smtClean="0">
                <a:solidFill>
                  <a:srgbClr val="002060"/>
                </a:solidFill>
              </a:rPr>
              <a:t>gebieten</a:t>
            </a:r>
            <a:r>
              <a:rPr lang="de-DE" sz="2800" dirty="0">
                <a:solidFill>
                  <a:srgbClr val="002060"/>
                </a:solidFill>
              </a:rPr>
              <a:t/>
            </a:r>
            <a:br>
              <a:rPr lang="de-DE" sz="2800" dirty="0">
                <a:solidFill>
                  <a:srgbClr val="002060"/>
                </a:solidFill>
              </a:rPr>
            </a:br>
            <a:endParaRPr lang="de-DE" sz="2800" dirty="0">
              <a:solidFill>
                <a:srgbClr val="002060"/>
              </a:solidFill>
            </a:endParaRPr>
          </a:p>
        </p:txBody>
      </p:sp>
      <p:sp>
        <p:nvSpPr>
          <p:cNvPr id="3" name="Inhaltsplatzhalter 2"/>
          <p:cNvSpPr>
            <a:spLocks noGrp="1"/>
          </p:cNvSpPr>
          <p:nvPr>
            <p:ph idx="1"/>
          </p:nvPr>
        </p:nvSpPr>
        <p:spPr/>
        <p:txBody>
          <a:bodyPr>
            <a:normAutofit/>
          </a:bodyPr>
          <a:lstStyle/>
          <a:p>
            <a:r>
              <a:rPr lang="de-DE" sz="2400" dirty="0">
                <a:solidFill>
                  <a:srgbClr val="002060"/>
                </a:solidFill>
              </a:rPr>
              <a:t>Was könnte künftig passieren? </a:t>
            </a:r>
            <a:endParaRPr lang="de-DE" sz="2400" dirty="0" smtClean="0">
              <a:solidFill>
                <a:srgbClr val="002060"/>
              </a:solidFill>
            </a:endParaRPr>
          </a:p>
          <a:p>
            <a:r>
              <a:rPr lang="de-DE" sz="2400" dirty="0" smtClean="0">
                <a:solidFill>
                  <a:srgbClr val="002060"/>
                </a:solidFill>
              </a:rPr>
              <a:t>Wie </a:t>
            </a:r>
            <a:r>
              <a:rPr lang="de-DE" sz="2400" dirty="0">
                <a:solidFill>
                  <a:srgbClr val="002060"/>
                </a:solidFill>
              </a:rPr>
              <a:t>können </a:t>
            </a:r>
            <a:r>
              <a:rPr lang="de-DE" sz="2400" dirty="0" smtClean="0">
                <a:solidFill>
                  <a:srgbClr val="002060"/>
                </a:solidFill>
              </a:rPr>
              <a:t>Risiken </a:t>
            </a:r>
            <a:r>
              <a:rPr lang="de-DE" sz="2400" dirty="0">
                <a:solidFill>
                  <a:srgbClr val="002060"/>
                </a:solidFill>
              </a:rPr>
              <a:t>gemindert werden</a:t>
            </a:r>
            <a:r>
              <a:rPr lang="de-DE" sz="2400" dirty="0" smtClean="0">
                <a:solidFill>
                  <a:srgbClr val="002060"/>
                </a:solidFill>
              </a:rPr>
              <a:t>?</a:t>
            </a:r>
          </a:p>
          <a:p>
            <a:r>
              <a:rPr lang="de-DE" sz="2400" dirty="0" smtClean="0">
                <a:solidFill>
                  <a:srgbClr val="002060"/>
                </a:solidFill>
              </a:rPr>
              <a:t>Welchen </a:t>
            </a:r>
            <a:r>
              <a:rPr lang="de-DE" sz="2400" dirty="0">
                <a:solidFill>
                  <a:srgbClr val="002060"/>
                </a:solidFill>
              </a:rPr>
              <a:t>Schutz gibt es </a:t>
            </a:r>
            <a:r>
              <a:rPr lang="de-DE" sz="2400" dirty="0" smtClean="0">
                <a:solidFill>
                  <a:srgbClr val="002060"/>
                </a:solidFill>
              </a:rPr>
              <a:t>gegen </a:t>
            </a:r>
            <a:r>
              <a:rPr lang="de-DE" sz="2400" dirty="0">
                <a:solidFill>
                  <a:srgbClr val="002060"/>
                </a:solidFill>
              </a:rPr>
              <a:t>Risiken</a:t>
            </a:r>
            <a:r>
              <a:rPr lang="de-DE" sz="2400" dirty="0" smtClean="0">
                <a:solidFill>
                  <a:srgbClr val="002060"/>
                </a:solidFill>
              </a:rPr>
              <a:t>?</a:t>
            </a:r>
          </a:p>
          <a:p>
            <a:pPr marL="0" indent="0">
              <a:buNone/>
            </a:pPr>
            <a:r>
              <a:rPr lang="de-DE" sz="2400" dirty="0" smtClean="0">
                <a:solidFill>
                  <a:srgbClr val="002060"/>
                </a:solidFill>
              </a:rPr>
              <a:t>Fragen </a:t>
            </a:r>
            <a:r>
              <a:rPr lang="de-DE" sz="2400" dirty="0">
                <a:solidFill>
                  <a:srgbClr val="002060"/>
                </a:solidFill>
              </a:rPr>
              <a:t>wie diese bedürfen einer umfangreichen Sichtweise, die die einzelnen </a:t>
            </a:r>
            <a:r>
              <a:rPr lang="de-DE" sz="2400" b="1" dirty="0">
                <a:solidFill>
                  <a:srgbClr val="002060"/>
                </a:solidFill>
              </a:rPr>
              <a:t>Aspekte des Risikomanagements</a:t>
            </a:r>
            <a:r>
              <a:rPr lang="de-DE" sz="2400" dirty="0">
                <a:solidFill>
                  <a:srgbClr val="002060"/>
                </a:solidFill>
              </a:rPr>
              <a:t> im Kontext betrachtet.</a:t>
            </a:r>
          </a:p>
        </p:txBody>
      </p:sp>
    </p:spTree>
    <p:extLst>
      <p:ext uri="{BB962C8B-B14F-4D97-AF65-F5344CB8AC3E}">
        <p14:creationId xmlns:p14="http://schemas.microsoft.com/office/powerpoint/2010/main" val="3733975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28650" y="681644"/>
            <a:ext cx="7886700" cy="1009045"/>
          </a:xfrm>
        </p:spPr>
        <p:txBody>
          <a:bodyPr>
            <a:noAutofit/>
          </a:bodyPr>
          <a:lstStyle/>
          <a:p>
            <a:r>
              <a:rPr lang="de-DE" sz="2800" b="1" dirty="0">
                <a:solidFill>
                  <a:srgbClr val="002060"/>
                </a:solidFill>
              </a:rPr>
              <a:t>Medizinprodukte können wahre Wunder bewirken, aber auch immensen Schaden </a:t>
            </a:r>
            <a:r>
              <a:rPr lang="de-DE" sz="2800" b="1" dirty="0" smtClean="0">
                <a:solidFill>
                  <a:srgbClr val="002060"/>
                </a:solidFill>
              </a:rPr>
              <a:t>anrichten</a:t>
            </a:r>
            <a:endParaRPr lang="de-DE" sz="2800" b="1" dirty="0">
              <a:solidFill>
                <a:srgbClr val="002060"/>
              </a:solidFill>
            </a:endParaRPr>
          </a:p>
        </p:txBody>
      </p:sp>
      <p:sp>
        <p:nvSpPr>
          <p:cNvPr id="3" name="Inhaltsplatzhalter 2"/>
          <p:cNvSpPr>
            <a:spLocks noGrp="1"/>
          </p:cNvSpPr>
          <p:nvPr>
            <p:ph idx="1"/>
          </p:nvPr>
        </p:nvSpPr>
        <p:spPr>
          <a:xfrm>
            <a:off x="628650" y="2019993"/>
            <a:ext cx="7886700" cy="4156970"/>
          </a:xfrm>
        </p:spPr>
        <p:txBody>
          <a:bodyPr>
            <a:normAutofit/>
          </a:bodyPr>
          <a:lstStyle/>
          <a:p>
            <a:r>
              <a:rPr lang="de-DE" sz="2400" dirty="0" smtClean="0">
                <a:solidFill>
                  <a:srgbClr val="002060"/>
                </a:solidFill>
              </a:rPr>
              <a:t>In </a:t>
            </a:r>
            <a:r>
              <a:rPr lang="de-DE" sz="2400" dirty="0">
                <a:solidFill>
                  <a:srgbClr val="002060"/>
                </a:solidFill>
              </a:rPr>
              <a:t>Deutschland muss gemäß § 8 (1) MPBetreibV jedes Medizinprodukt mit Verfahren aufbereitet werden, die nachweislich u. a. den Patienten nicht gefährden. </a:t>
            </a:r>
          </a:p>
          <a:p>
            <a:pPr marL="0" indent="0">
              <a:buNone/>
            </a:pPr>
            <a:endParaRPr lang="de-DE" sz="2400" dirty="0">
              <a:solidFill>
                <a:srgbClr val="002060"/>
              </a:solidFill>
            </a:endParaRPr>
          </a:p>
          <a:p>
            <a:r>
              <a:rPr lang="de-DE" sz="2400" dirty="0">
                <a:solidFill>
                  <a:srgbClr val="002060"/>
                </a:solidFill>
              </a:rPr>
              <a:t>Die hierzulande gültige KRINKO-/BfArM-Empfehlung fokussiert mit Recht darauf, dass die Prozessqualität bei den Einzelschritten des Aufbereitungsprozesses stimmen muss, damit im Ergebnis auch ein von pathogenen Mikroorganismen freies aufbereitetes Medizinprodukt resultiert. </a:t>
            </a:r>
          </a:p>
          <a:p>
            <a:pPr marL="0" indent="0">
              <a:buNone/>
            </a:pPr>
            <a:endParaRPr lang="de-DE" sz="2400" dirty="0" smtClean="0"/>
          </a:p>
        </p:txBody>
      </p:sp>
    </p:spTree>
    <p:extLst>
      <p:ext uri="{BB962C8B-B14F-4D97-AF65-F5344CB8AC3E}">
        <p14:creationId xmlns:p14="http://schemas.microsoft.com/office/powerpoint/2010/main" val="2839822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b="1" dirty="0" smtClean="0">
                <a:solidFill>
                  <a:srgbClr val="002060"/>
                </a:solidFill>
              </a:rPr>
              <a:t>Ziel der Risikoanalyse</a:t>
            </a:r>
            <a:endParaRPr lang="de-DE" sz="2800" b="1" dirty="0">
              <a:solidFill>
                <a:srgbClr val="002060"/>
              </a:solidFill>
            </a:endParaRPr>
          </a:p>
        </p:txBody>
      </p:sp>
      <p:sp>
        <p:nvSpPr>
          <p:cNvPr id="3" name="Inhaltsplatzhalter 2"/>
          <p:cNvSpPr>
            <a:spLocks noGrp="1"/>
          </p:cNvSpPr>
          <p:nvPr>
            <p:ph idx="1"/>
          </p:nvPr>
        </p:nvSpPr>
        <p:spPr/>
        <p:txBody>
          <a:bodyPr>
            <a:normAutofit lnSpcReduction="10000"/>
          </a:bodyPr>
          <a:lstStyle/>
          <a:p>
            <a:r>
              <a:rPr lang="de-DE" sz="2400" dirty="0" smtClean="0">
                <a:solidFill>
                  <a:srgbClr val="002060"/>
                </a:solidFill>
              </a:rPr>
              <a:t>Ziel der Risikoanalyse ist es, durch ein möglichst strukturiertes Vorgehen, die wesentlichen Risiken der Aufbereitung zu erkennen und zu priorisieren. </a:t>
            </a:r>
          </a:p>
          <a:p>
            <a:r>
              <a:rPr lang="de-DE" sz="2400" dirty="0" smtClean="0">
                <a:solidFill>
                  <a:srgbClr val="002060"/>
                </a:solidFill>
              </a:rPr>
              <a:t>Dies sollte auf Basis einer nachvollziehbaren quantitativen Beschreibung des Risikos geschehen. </a:t>
            </a:r>
          </a:p>
          <a:p>
            <a:r>
              <a:rPr lang="de-DE" sz="2400" dirty="0" smtClean="0">
                <a:solidFill>
                  <a:srgbClr val="002060"/>
                </a:solidFill>
              </a:rPr>
              <a:t>Eine Fehlermöglichkeits- und Einfluss Analyse (FMEA) kann dazu dienen, mögliche Fehlerquellen in Prozessen im Vorhinein zu finden.</a:t>
            </a:r>
          </a:p>
          <a:p>
            <a:r>
              <a:rPr lang="de-DE" sz="2400" dirty="0" smtClean="0">
                <a:solidFill>
                  <a:srgbClr val="002060"/>
                </a:solidFill>
              </a:rPr>
              <a:t>Aus der FMEA soll die Bedeutung der Fehler erkannt werden, eine Fehlerbewertung erfolgen und geeignete Präventionsmaßnahmen zu deren Vermeidung abgeleitet werden. </a:t>
            </a:r>
          </a:p>
          <a:p>
            <a:endParaRPr lang="de-DE" sz="2400" dirty="0" smtClean="0">
              <a:solidFill>
                <a:srgbClr val="002060"/>
              </a:solidFill>
            </a:endParaRPr>
          </a:p>
          <a:p>
            <a:pPr marL="0" indent="0">
              <a:buNone/>
            </a:pPr>
            <a:endParaRPr lang="de-DE" dirty="0"/>
          </a:p>
        </p:txBody>
      </p:sp>
    </p:spTree>
    <p:extLst>
      <p:ext uri="{BB962C8B-B14F-4D97-AF65-F5344CB8AC3E}">
        <p14:creationId xmlns:p14="http://schemas.microsoft.com/office/powerpoint/2010/main" val="2981454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nhaltsplatzhalter 4"/>
          <p:cNvGraphicFramePr>
            <a:graphicFrameLocks noGrp="1"/>
          </p:cNvGraphicFramePr>
          <p:nvPr>
            <p:ph idx="4294967295"/>
            <p:extLst>
              <p:ext uri="{D42A27DB-BD31-4B8C-83A1-F6EECF244321}">
                <p14:modId xmlns:p14="http://schemas.microsoft.com/office/powerpoint/2010/main" val="2627277035"/>
              </p:ext>
            </p:extLst>
          </p:nvPr>
        </p:nvGraphicFramePr>
        <p:xfrm>
          <a:off x="0" y="931025"/>
          <a:ext cx="8911243" cy="4763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Inhaltsplatzhalter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68868" y="1571106"/>
            <a:ext cx="2373506" cy="3144442"/>
          </a:xfrm>
          <a:prstGeom prst="ellipse">
            <a:avLst/>
          </a:prstGeom>
          <a:ln>
            <a:noFill/>
          </a:ln>
          <a:effectLst>
            <a:softEdge rad="112500"/>
          </a:effectLst>
        </p:spPr>
      </p:pic>
    </p:spTree>
    <p:extLst>
      <p:ext uri="{BB962C8B-B14F-4D97-AF65-F5344CB8AC3E}">
        <p14:creationId xmlns:p14="http://schemas.microsoft.com/office/powerpoint/2010/main" val="17896275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28650" y="640080"/>
            <a:ext cx="7886700" cy="1050609"/>
          </a:xfrm>
        </p:spPr>
        <p:txBody>
          <a:bodyPr>
            <a:normAutofit/>
          </a:bodyPr>
          <a:lstStyle/>
          <a:p>
            <a:r>
              <a:rPr lang="de-DE" sz="2800" b="1" dirty="0" smtClean="0">
                <a:solidFill>
                  <a:srgbClr val="002060"/>
                </a:solidFill>
              </a:rPr>
              <a:t>Bei der Aufbereitung von Medizinprodukten gibt es vieles zu bedenken</a:t>
            </a:r>
            <a:endParaRPr lang="de-DE" sz="2800" b="1" dirty="0">
              <a:solidFill>
                <a:srgbClr val="002060"/>
              </a:solidFill>
            </a:endParaRPr>
          </a:p>
        </p:txBody>
      </p:sp>
      <p:sp>
        <p:nvSpPr>
          <p:cNvPr id="3" name="Inhaltsplatzhalter 2"/>
          <p:cNvSpPr>
            <a:spLocks noGrp="1"/>
          </p:cNvSpPr>
          <p:nvPr>
            <p:ph idx="1"/>
          </p:nvPr>
        </p:nvSpPr>
        <p:spPr>
          <a:xfrm>
            <a:off x="628650" y="2011679"/>
            <a:ext cx="7886700" cy="4165283"/>
          </a:xfrm>
        </p:spPr>
        <p:txBody>
          <a:bodyPr/>
          <a:lstStyle/>
          <a:p>
            <a:r>
              <a:rPr lang="de-DE" sz="2400" dirty="0" smtClean="0">
                <a:solidFill>
                  <a:srgbClr val="002060"/>
                </a:solidFill>
              </a:rPr>
              <a:t>Welche Risikoeinstufung hat das Medizinprodukt ?</a:t>
            </a:r>
          </a:p>
          <a:p>
            <a:r>
              <a:rPr lang="de-DE" sz="2400" dirty="0" smtClean="0">
                <a:solidFill>
                  <a:srgbClr val="002060"/>
                </a:solidFill>
              </a:rPr>
              <a:t>Wie wird es aufbereitet?</a:t>
            </a:r>
          </a:p>
          <a:p>
            <a:pPr>
              <a:buFont typeface="Symbol" panose="05050102010706020507" pitchFamily="18" charset="2"/>
              <a:buChar char="-"/>
            </a:pPr>
            <a:r>
              <a:rPr lang="de-DE" sz="2400" dirty="0" smtClean="0">
                <a:solidFill>
                  <a:srgbClr val="002060"/>
                </a:solidFill>
              </a:rPr>
              <a:t>Manuell</a:t>
            </a:r>
          </a:p>
          <a:p>
            <a:pPr>
              <a:buFont typeface="Symbol" panose="05050102010706020507" pitchFamily="18" charset="2"/>
              <a:buChar char="-"/>
            </a:pPr>
            <a:r>
              <a:rPr lang="de-DE" sz="2400" dirty="0" smtClean="0">
                <a:solidFill>
                  <a:srgbClr val="002060"/>
                </a:solidFill>
              </a:rPr>
              <a:t>Maschinell</a:t>
            </a:r>
          </a:p>
          <a:p>
            <a:pPr>
              <a:buFont typeface="Symbol" panose="05050102010706020507" pitchFamily="18" charset="2"/>
              <a:buChar char="-"/>
            </a:pPr>
            <a:r>
              <a:rPr lang="de-DE" sz="2400" dirty="0" smtClean="0">
                <a:solidFill>
                  <a:srgbClr val="002060"/>
                </a:solidFill>
              </a:rPr>
              <a:t>Zentral vs. Dezentral</a:t>
            </a:r>
          </a:p>
          <a:p>
            <a:pPr>
              <a:buFont typeface="Symbol" panose="05050102010706020507" pitchFamily="18" charset="2"/>
              <a:buChar char="-"/>
            </a:pPr>
            <a:r>
              <a:rPr lang="de-DE" sz="2400" dirty="0" smtClean="0">
                <a:solidFill>
                  <a:srgbClr val="002060"/>
                </a:solidFill>
              </a:rPr>
              <a:t>Stimmen die Herstellerangaben und können diese in der Praxis auch so angewendet werden? </a:t>
            </a:r>
          </a:p>
          <a:p>
            <a:pPr marL="0" indent="0">
              <a:buNone/>
            </a:pPr>
            <a:endParaRPr lang="de-DE" dirty="0"/>
          </a:p>
        </p:txBody>
      </p:sp>
    </p:spTree>
    <p:extLst>
      <p:ext uri="{BB962C8B-B14F-4D97-AF65-F5344CB8AC3E}">
        <p14:creationId xmlns:p14="http://schemas.microsoft.com/office/powerpoint/2010/main" val="3565212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b="1" dirty="0" smtClean="0">
                <a:solidFill>
                  <a:srgbClr val="002060"/>
                </a:solidFill>
              </a:rPr>
              <a:t>Apropos Herstellerangaben</a:t>
            </a:r>
            <a:endParaRPr lang="de-DE" sz="2800" b="1" dirty="0">
              <a:solidFill>
                <a:srgbClr val="002060"/>
              </a:solidFill>
            </a:endParaRPr>
          </a:p>
        </p:txBody>
      </p:sp>
      <p:sp>
        <p:nvSpPr>
          <p:cNvPr id="3" name="Inhaltsplatzhalter 2"/>
          <p:cNvSpPr>
            <a:spLocks noGrp="1"/>
          </p:cNvSpPr>
          <p:nvPr>
            <p:ph idx="1"/>
          </p:nvPr>
        </p:nvSpPr>
        <p:spPr/>
        <p:txBody>
          <a:bodyPr/>
          <a:lstStyle/>
          <a:p>
            <a:r>
              <a:rPr lang="de-DE" sz="2400" dirty="0" smtClean="0">
                <a:solidFill>
                  <a:srgbClr val="002060"/>
                </a:solidFill>
              </a:rPr>
              <a:t>Es gibt trotz der gesetzlichen Anforderungen immer noch Herstellerangaben, die es Ihnen als Anwender erschweren, die Aufbereitung korrekt durchzuführen. </a:t>
            </a:r>
          </a:p>
          <a:p>
            <a:r>
              <a:rPr lang="de-DE" sz="2400" dirty="0" smtClean="0">
                <a:solidFill>
                  <a:srgbClr val="002060"/>
                </a:solidFill>
              </a:rPr>
              <a:t>Insbesondere bei z.B. semikritisch B Medizinprodukten, ist zwingend erforderlich konkrete Aussagen über die Aufbereitung zu erhalten. </a:t>
            </a:r>
          </a:p>
          <a:p>
            <a:r>
              <a:rPr lang="de-DE" sz="2400" dirty="0" smtClean="0">
                <a:solidFill>
                  <a:srgbClr val="002060"/>
                </a:solidFill>
              </a:rPr>
              <a:t>Grundsätzlich sind Aussagen über Prozesschemikalien, Prozessparameter und die Durchführung notwendig. </a:t>
            </a:r>
            <a:endParaRPr lang="de-DE" sz="2400" dirty="0">
              <a:solidFill>
                <a:srgbClr val="002060"/>
              </a:solidFill>
            </a:endParaRPr>
          </a:p>
        </p:txBody>
      </p:sp>
    </p:spTree>
    <p:extLst>
      <p:ext uri="{BB962C8B-B14F-4D97-AF65-F5344CB8AC3E}">
        <p14:creationId xmlns:p14="http://schemas.microsoft.com/office/powerpoint/2010/main" val="2379534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28650" y="831272"/>
            <a:ext cx="7886700" cy="1305099"/>
          </a:xfrm>
        </p:spPr>
        <p:txBody>
          <a:bodyPr>
            <a:normAutofit/>
          </a:bodyPr>
          <a:lstStyle/>
          <a:p>
            <a:r>
              <a:rPr lang="de-DE" sz="2800" b="1" dirty="0" smtClean="0">
                <a:solidFill>
                  <a:srgbClr val="002060"/>
                </a:solidFill>
              </a:rPr>
              <a:t>Die Möglichkeiten der Reinigung, Desinfektion und Sterilisation sind neben der technischen Lösung, die zentralen Faktoren</a:t>
            </a:r>
            <a:endParaRPr lang="de-DE" sz="2800" b="1" dirty="0">
              <a:solidFill>
                <a:srgbClr val="002060"/>
              </a:solidFill>
            </a:endParaRPr>
          </a:p>
        </p:txBody>
      </p:sp>
      <p:sp>
        <p:nvSpPr>
          <p:cNvPr id="3" name="Inhaltsplatzhalter 2"/>
          <p:cNvSpPr>
            <a:spLocks noGrp="1"/>
          </p:cNvSpPr>
          <p:nvPr>
            <p:ph idx="1"/>
          </p:nvPr>
        </p:nvSpPr>
        <p:spPr>
          <a:xfrm>
            <a:off x="628650" y="2552007"/>
            <a:ext cx="7886700" cy="3624955"/>
          </a:xfrm>
        </p:spPr>
        <p:txBody>
          <a:bodyPr>
            <a:normAutofit/>
          </a:bodyPr>
          <a:lstStyle/>
          <a:p>
            <a:r>
              <a:rPr lang="de-DE" sz="2400" dirty="0" smtClean="0">
                <a:solidFill>
                  <a:srgbClr val="002060"/>
                </a:solidFill>
              </a:rPr>
              <a:t>Zielsetzung eines jeden Herstellers </a:t>
            </a:r>
            <a:r>
              <a:rPr lang="de-DE" sz="2400" b="1" dirty="0" smtClean="0">
                <a:solidFill>
                  <a:srgbClr val="002060"/>
                </a:solidFill>
              </a:rPr>
              <a:t>muss</a:t>
            </a:r>
            <a:r>
              <a:rPr lang="de-DE" sz="2400" dirty="0" smtClean="0">
                <a:solidFill>
                  <a:srgbClr val="002060"/>
                </a:solidFill>
              </a:rPr>
              <a:t> es sein, ein umweltfreundliches und dauerhaft nutzbares Instrument zur Verfügung zu stellen, dessen Werkstoffe, Konstruktion und Qualität bei gleichbleibender Funktionalität eine Aufbereitung mit einem geeigneten Verfahren unter Berücksichtigung sämtlicher gültiger Normen und Gesetze ermöglicht. </a:t>
            </a:r>
            <a:endParaRPr lang="de-DE" sz="2400" dirty="0">
              <a:solidFill>
                <a:srgbClr val="002060"/>
              </a:solidFill>
            </a:endParaRPr>
          </a:p>
        </p:txBody>
      </p:sp>
    </p:spTree>
    <p:extLst>
      <p:ext uri="{BB962C8B-B14F-4D97-AF65-F5344CB8AC3E}">
        <p14:creationId xmlns:p14="http://schemas.microsoft.com/office/powerpoint/2010/main" val="444473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b="1" dirty="0" smtClean="0">
                <a:solidFill>
                  <a:srgbClr val="002060"/>
                </a:solidFill>
              </a:rPr>
              <a:t>Fehlermöglichkeits-  und Einfluss Analyse - FMEA</a:t>
            </a:r>
            <a:endParaRPr lang="de-DE" sz="2800" b="1" dirty="0">
              <a:solidFill>
                <a:srgbClr val="002060"/>
              </a:solidFill>
            </a:endParaRPr>
          </a:p>
        </p:txBody>
      </p:sp>
      <p:sp>
        <p:nvSpPr>
          <p:cNvPr id="3" name="Inhaltsplatzhalter 2"/>
          <p:cNvSpPr>
            <a:spLocks noGrp="1"/>
          </p:cNvSpPr>
          <p:nvPr>
            <p:ph idx="1"/>
          </p:nvPr>
        </p:nvSpPr>
        <p:spPr/>
        <p:txBody>
          <a:bodyPr>
            <a:normAutofit/>
          </a:bodyPr>
          <a:lstStyle/>
          <a:p>
            <a:pPr marL="514350" indent="-514350">
              <a:buFont typeface="+mj-lt"/>
              <a:buAutoNum type="arabicPeriod"/>
            </a:pPr>
            <a:r>
              <a:rPr lang="de-DE" sz="2400" dirty="0" smtClean="0">
                <a:solidFill>
                  <a:srgbClr val="002060"/>
                </a:solidFill>
              </a:rPr>
              <a:t>Auftrittswahrscheinlichkeit, wie wahrscheinlich ist es, dass der Fehler bzw. das Risiko auftritt. </a:t>
            </a:r>
          </a:p>
          <a:p>
            <a:pPr marL="514350" indent="-514350">
              <a:buFont typeface="+mj-lt"/>
              <a:buAutoNum type="arabicPeriod"/>
            </a:pPr>
            <a:r>
              <a:rPr lang="de-DE" sz="2400" dirty="0" smtClean="0">
                <a:solidFill>
                  <a:srgbClr val="002060"/>
                </a:solidFill>
              </a:rPr>
              <a:t>Fehlerbedeutung, welche Wirkung entsteht durch das Auftreten des Fehlers bzw. das Eintreten des Risikos</a:t>
            </a:r>
          </a:p>
          <a:p>
            <a:pPr marL="514350" indent="-514350">
              <a:buFont typeface="+mj-lt"/>
              <a:buAutoNum type="arabicPeriod"/>
            </a:pPr>
            <a:r>
              <a:rPr lang="de-DE" sz="2400" dirty="0" smtClean="0">
                <a:solidFill>
                  <a:srgbClr val="002060"/>
                </a:solidFill>
              </a:rPr>
              <a:t>Entdeckungswahrscheinlichkeit, wie wahrscheinlich ist es, dass der Fehler bzw. das Risiko entdeckt wird. </a:t>
            </a:r>
          </a:p>
        </p:txBody>
      </p:sp>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3658" y="2158135"/>
            <a:ext cx="7799495" cy="342774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905451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b="1" dirty="0" smtClean="0">
                <a:solidFill>
                  <a:srgbClr val="002060"/>
                </a:solidFill>
              </a:rPr>
              <a:t>#Risikoinventur</a:t>
            </a:r>
            <a:endParaRPr lang="de-DE" sz="2800" b="1" dirty="0">
              <a:solidFill>
                <a:srgbClr val="002060"/>
              </a:solidFill>
            </a:endParaRPr>
          </a:p>
        </p:txBody>
      </p:sp>
      <p:sp>
        <p:nvSpPr>
          <p:cNvPr id="3" name="Inhaltsplatzhalter 2"/>
          <p:cNvSpPr>
            <a:spLocks noGrp="1"/>
          </p:cNvSpPr>
          <p:nvPr>
            <p:ph idx="1"/>
          </p:nvPr>
        </p:nvSpPr>
        <p:spPr>
          <a:xfrm>
            <a:off x="628650" y="1825625"/>
            <a:ext cx="7886700" cy="4242666"/>
          </a:xfrm>
        </p:spPr>
        <p:txBody>
          <a:bodyPr/>
          <a:lstStyle/>
          <a:p>
            <a:r>
              <a:rPr lang="de-DE" sz="2400" dirty="0">
                <a:solidFill>
                  <a:srgbClr val="002060"/>
                </a:solidFill>
              </a:rPr>
              <a:t>Bei der Risikoidentifikation geht es darum, einen Überblick über die vorhandenen Risiken zu gewinnen und sie zu </a:t>
            </a:r>
            <a:r>
              <a:rPr lang="de-DE" sz="2400" dirty="0" smtClean="0">
                <a:solidFill>
                  <a:srgbClr val="002060"/>
                </a:solidFill>
              </a:rPr>
              <a:t>beschreiben. </a:t>
            </a:r>
          </a:p>
          <a:p>
            <a:r>
              <a:rPr lang="de-DE" sz="2400" dirty="0" smtClean="0">
                <a:solidFill>
                  <a:srgbClr val="002060"/>
                </a:solidFill>
              </a:rPr>
              <a:t>Für </a:t>
            </a:r>
            <a:r>
              <a:rPr lang="de-DE" sz="2400" dirty="0">
                <a:solidFill>
                  <a:srgbClr val="002060"/>
                </a:solidFill>
              </a:rPr>
              <a:t>die gesamte Einrichtung (ggf. untergliedert nach Teilbereichen) soll eine umfassende Liste aller vorstellbaren Risiken einschließlich der Hygiene-Risiken erstellt werden</a:t>
            </a:r>
            <a:r>
              <a:rPr lang="de-DE" sz="2400" dirty="0" smtClean="0">
                <a:solidFill>
                  <a:srgbClr val="002060"/>
                </a:solidFill>
              </a:rPr>
              <a:t>.</a:t>
            </a:r>
          </a:p>
          <a:p>
            <a:r>
              <a:rPr lang="de-DE" sz="2400" dirty="0" smtClean="0">
                <a:solidFill>
                  <a:srgbClr val="002060"/>
                </a:solidFill>
              </a:rPr>
              <a:t>Durch </a:t>
            </a:r>
            <a:r>
              <a:rPr lang="de-DE" sz="2400" dirty="0">
                <a:solidFill>
                  <a:srgbClr val="002060"/>
                </a:solidFill>
              </a:rPr>
              <a:t>die systematische Erkennung und Erfassung der Risiken wird eine Risikoinventur </a:t>
            </a:r>
            <a:r>
              <a:rPr lang="de-DE" sz="2400" dirty="0" smtClean="0">
                <a:solidFill>
                  <a:srgbClr val="002060"/>
                </a:solidFill>
              </a:rPr>
              <a:t>durchgeführt </a:t>
            </a:r>
            <a:r>
              <a:rPr lang="de-DE" sz="2400" dirty="0">
                <a:solidFill>
                  <a:srgbClr val="002060"/>
                </a:solidFill>
              </a:rPr>
              <a:t>und diese in bestimmten zeitlichen Abständen aktualisiert.</a:t>
            </a:r>
            <a:endParaRPr lang="de-DE" sz="2400" dirty="0" smtClean="0">
              <a:solidFill>
                <a:srgbClr val="002060"/>
              </a:solidFill>
            </a:endParaRPr>
          </a:p>
          <a:p>
            <a:pPr marL="0" indent="0">
              <a:buNone/>
            </a:pPr>
            <a:endParaRPr lang="de-DE" dirty="0" smtClean="0"/>
          </a:p>
          <a:p>
            <a:pPr marL="0" indent="0">
              <a:buNone/>
            </a:pPr>
            <a:endParaRPr lang="de-DE" dirty="0" smtClean="0"/>
          </a:p>
          <a:p>
            <a:pPr>
              <a:buFont typeface="Courier New" panose="02070309020205020404" pitchFamily="49" charset="0"/>
              <a:buChar char="o"/>
            </a:pPr>
            <a:endParaRPr lang="de-DE" dirty="0" smtClean="0"/>
          </a:p>
          <a:p>
            <a:pPr marL="0" indent="0">
              <a:buNone/>
            </a:pPr>
            <a:endParaRPr lang="de-DE" dirty="0"/>
          </a:p>
          <a:p>
            <a:pPr>
              <a:buFont typeface="Courier New" panose="02070309020205020404" pitchFamily="49" charset="0"/>
              <a:buChar char="o"/>
            </a:pPr>
            <a:endParaRPr lang="de-DE" dirty="0" smtClean="0"/>
          </a:p>
          <a:p>
            <a:endParaRPr lang="de-DE" dirty="0"/>
          </a:p>
        </p:txBody>
      </p:sp>
    </p:spTree>
    <p:extLst>
      <p:ext uri="{BB962C8B-B14F-4D97-AF65-F5344CB8AC3E}">
        <p14:creationId xmlns:p14="http://schemas.microsoft.com/office/powerpoint/2010/main" val="1122360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b="1" dirty="0" smtClean="0">
                <a:solidFill>
                  <a:srgbClr val="002060"/>
                </a:solidFill>
              </a:rPr>
              <a:t>#Bewertung</a:t>
            </a:r>
            <a:endParaRPr lang="de-DE" sz="2800" b="1" dirty="0">
              <a:solidFill>
                <a:srgbClr val="002060"/>
              </a:solidFill>
            </a:endParaRPr>
          </a:p>
        </p:txBody>
      </p:sp>
      <p:sp>
        <p:nvSpPr>
          <p:cNvPr id="3" name="Inhaltsplatzhalter 2"/>
          <p:cNvSpPr>
            <a:spLocks noGrp="1"/>
          </p:cNvSpPr>
          <p:nvPr>
            <p:ph idx="1"/>
          </p:nvPr>
        </p:nvSpPr>
        <p:spPr/>
        <p:txBody>
          <a:bodyPr/>
          <a:lstStyle/>
          <a:p>
            <a:r>
              <a:rPr lang="de-DE" sz="2400" dirty="0">
                <a:solidFill>
                  <a:srgbClr val="002060"/>
                </a:solidFill>
              </a:rPr>
              <a:t>Bei der Risikobewertung erfolgt eine Festlegung, welche Risiken priorisiert und mittels zielgerichteter risikoreduzierender Maßnahmen angegangen werden sollen.</a:t>
            </a:r>
          </a:p>
          <a:p>
            <a:pPr marL="0" indent="0">
              <a:buNone/>
            </a:pPr>
            <a:endParaRPr lang="de-DE" sz="2400" dirty="0">
              <a:solidFill>
                <a:srgbClr val="002060"/>
              </a:solidFill>
            </a:endParaRPr>
          </a:p>
          <a:p>
            <a:r>
              <a:rPr lang="de-DE" sz="2400" dirty="0">
                <a:solidFill>
                  <a:srgbClr val="002060"/>
                </a:solidFill>
              </a:rPr>
              <a:t>Erst nach Durchführung risikoreduzierender Maßnahmen und Kontrolle ihrer Effektivität im Sinne eines Risikocontrollings kann von einem vollständigen Risikomanagement gesprochen werden.</a:t>
            </a:r>
          </a:p>
          <a:p>
            <a:pPr marL="0" indent="0">
              <a:buNone/>
            </a:pPr>
            <a:endParaRPr lang="de-DE" dirty="0"/>
          </a:p>
        </p:txBody>
      </p:sp>
    </p:spTree>
    <p:extLst>
      <p:ext uri="{BB962C8B-B14F-4D97-AF65-F5344CB8AC3E}">
        <p14:creationId xmlns:p14="http://schemas.microsoft.com/office/powerpoint/2010/main" val="265981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b="1" dirty="0" smtClean="0">
                <a:solidFill>
                  <a:srgbClr val="002060"/>
                </a:solidFill>
              </a:rPr>
              <a:t>#Überwachung</a:t>
            </a:r>
            <a:endParaRPr lang="de-DE" sz="2800" b="1" dirty="0">
              <a:solidFill>
                <a:srgbClr val="002060"/>
              </a:solidFill>
            </a:endParaRPr>
          </a:p>
        </p:txBody>
      </p:sp>
      <p:sp>
        <p:nvSpPr>
          <p:cNvPr id="3" name="Inhaltsplatzhalter 2"/>
          <p:cNvSpPr>
            <a:spLocks noGrp="1"/>
          </p:cNvSpPr>
          <p:nvPr>
            <p:ph idx="1"/>
          </p:nvPr>
        </p:nvSpPr>
        <p:spPr/>
        <p:txBody>
          <a:bodyPr>
            <a:normAutofit fontScale="92500"/>
          </a:bodyPr>
          <a:lstStyle/>
          <a:p>
            <a:r>
              <a:rPr lang="de-DE" sz="2600" dirty="0">
                <a:solidFill>
                  <a:srgbClr val="002060"/>
                </a:solidFill>
              </a:rPr>
              <a:t>Die notwendige staatliche Überwachung der hygienischen Anforderungen und der Medizinprodukteaufbereitung wird heute auf hohem fachlichem Niveau durch die Aufsichtsbehörden durchgeführt. </a:t>
            </a:r>
            <a:endParaRPr lang="de-DE" sz="2600" dirty="0" smtClean="0">
              <a:solidFill>
                <a:srgbClr val="002060"/>
              </a:solidFill>
            </a:endParaRPr>
          </a:p>
          <a:p>
            <a:pPr marL="0" indent="0">
              <a:buNone/>
            </a:pPr>
            <a:endParaRPr lang="de-DE" sz="2600" dirty="0">
              <a:solidFill>
                <a:srgbClr val="002060"/>
              </a:solidFill>
            </a:endParaRPr>
          </a:p>
          <a:p>
            <a:r>
              <a:rPr lang="de-DE" sz="2600" dirty="0" smtClean="0">
                <a:solidFill>
                  <a:srgbClr val="002060"/>
                </a:solidFill>
              </a:rPr>
              <a:t>Im </a:t>
            </a:r>
            <a:r>
              <a:rPr lang="de-DE" sz="2600" dirty="0">
                <a:solidFill>
                  <a:srgbClr val="002060"/>
                </a:solidFill>
              </a:rPr>
              <a:t>Rahmen von Kontrollen der </a:t>
            </a:r>
            <a:r>
              <a:rPr lang="de-DE" sz="2600" dirty="0" smtClean="0">
                <a:solidFill>
                  <a:srgbClr val="002060"/>
                </a:solidFill>
              </a:rPr>
              <a:t>Behörden </a:t>
            </a:r>
            <a:r>
              <a:rPr lang="de-DE" sz="2600" dirty="0">
                <a:solidFill>
                  <a:srgbClr val="002060"/>
                </a:solidFill>
              </a:rPr>
              <a:t>kommt es immer wieder zu Beanstandungen und Mängelfeststellungen, welche teils mit der Festsetzung von Zwangsgeldern </a:t>
            </a:r>
            <a:r>
              <a:rPr lang="de-DE" sz="2600" dirty="0" smtClean="0">
                <a:solidFill>
                  <a:srgbClr val="002060"/>
                </a:solidFill>
              </a:rPr>
              <a:t>und im „Worst Case“ mit einer Schließung der AEMP einhergehen.  </a:t>
            </a:r>
          </a:p>
          <a:p>
            <a:pPr marL="0" indent="0">
              <a:buNone/>
            </a:pPr>
            <a:endParaRPr lang="de-DE" sz="2600" dirty="0">
              <a:solidFill>
                <a:srgbClr val="002060"/>
              </a:solidFill>
            </a:endParaRPr>
          </a:p>
          <a:p>
            <a:pPr marL="0" indent="0">
              <a:buNone/>
            </a:pPr>
            <a:r>
              <a:rPr lang="de-DE" sz="1300" dirty="0"/>
              <a:t>Unter folgendem Link </a:t>
            </a:r>
            <a:r>
              <a:rPr lang="de-DE" sz="1300" dirty="0">
                <a:hlinkClick r:id="rId2"/>
              </a:rPr>
              <a:t>https://openjur.de/u/2222210.html</a:t>
            </a:r>
            <a:r>
              <a:rPr lang="de-DE" sz="1300" dirty="0"/>
              <a:t> können Sie ein entsprechendes Urteils-Beispiel vom VG Neustadt a.d. Weinstraße einsehen. </a:t>
            </a:r>
          </a:p>
          <a:p>
            <a:endParaRPr lang="de-DE" dirty="0"/>
          </a:p>
          <a:p>
            <a:endParaRPr lang="de-DE" dirty="0"/>
          </a:p>
        </p:txBody>
      </p:sp>
    </p:spTree>
    <p:extLst>
      <p:ext uri="{BB962C8B-B14F-4D97-AF65-F5344CB8AC3E}">
        <p14:creationId xmlns:p14="http://schemas.microsoft.com/office/powerpoint/2010/main" val="61854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p:cTn id="17"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b="1" dirty="0" smtClean="0">
                <a:solidFill>
                  <a:srgbClr val="002060"/>
                </a:solidFill>
              </a:rPr>
              <a:t>#Compliance</a:t>
            </a:r>
            <a:endParaRPr lang="de-DE" sz="2800" b="1" dirty="0">
              <a:solidFill>
                <a:srgbClr val="002060"/>
              </a:solidFill>
            </a:endParaRPr>
          </a:p>
        </p:txBody>
      </p:sp>
      <p:sp>
        <p:nvSpPr>
          <p:cNvPr id="3" name="Inhaltsplatzhalter 2"/>
          <p:cNvSpPr>
            <a:spLocks noGrp="1"/>
          </p:cNvSpPr>
          <p:nvPr>
            <p:ph idx="1"/>
          </p:nvPr>
        </p:nvSpPr>
        <p:spPr/>
        <p:txBody>
          <a:bodyPr>
            <a:normAutofit/>
          </a:bodyPr>
          <a:lstStyle/>
          <a:p>
            <a:r>
              <a:rPr lang="de-DE" sz="2400" dirty="0">
                <a:solidFill>
                  <a:srgbClr val="002060"/>
                </a:solidFill>
              </a:rPr>
              <a:t>Das Fehlen jeglicher Maßnahmen im Falle von Compliance-Verstößen kann sich verschärfend auf staatliche Sanktionen gegenüber </a:t>
            </a:r>
            <a:r>
              <a:rPr lang="de-DE" sz="2400" dirty="0" smtClean="0">
                <a:solidFill>
                  <a:srgbClr val="002060"/>
                </a:solidFill>
              </a:rPr>
              <a:t>der Leitungsebene </a:t>
            </a:r>
            <a:r>
              <a:rPr lang="de-DE" sz="2400" dirty="0">
                <a:solidFill>
                  <a:srgbClr val="002060"/>
                </a:solidFill>
              </a:rPr>
              <a:t>selbst und </a:t>
            </a:r>
            <a:r>
              <a:rPr lang="de-DE" sz="2400" dirty="0" smtClean="0">
                <a:solidFill>
                  <a:srgbClr val="002060"/>
                </a:solidFill>
              </a:rPr>
              <a:t>auf die Mitarbeiterinnen und Mitarbeiter auswirken</a:t>
            </a:r>
            <a:r>
              <a:rPr lang="de-DE" sz="2400" dirty="0">
                <a:solidFill>
                  <a:srgbClr val="002060"/>
                </a:solidFill>
              </a:rPr>
              <a:t>. </a:t>
            </a:r>
            <a:endParaRPr lang="de-DE" sz="2400" dirty="0" smtClean="0">
              <a:solidFill>
                <a:srgbClr val="002060"/>
              </a:solidFill>
            </a:endParaRPr>
          </a:p>
          <a:p>
            <a:pPr marL="0" indent="0">
              <a:buNone/>
            </a:pPr>
            <a:endParaRPr lang="de-DE" sz="2400" dirty="0" smtClean="0">
              <a:solidFill>
                <a:srgbClr val="002060"/>
              </a:solidFill>
            </a:endParaRPr>
          </a:p>
          <a:p>
            <a:r>
              <a:rPr lang="de-DE" sz="2400" dirty="0" smtClean="0">
                <a:solidFill>
                  <a:srgbClr val="002060"/>
                </a:solidFill>
              </a:rPr>
              <a:t>Die </a:t>
            </a:r>
            <a:r>
              <a:rPr lang="de-DE" sz="2400" dirty="0">
                <a:solidFill>
                  <a:srgbClr val="002060"/>
                </a:solidFill>
              </a:rPr>
              <a:t>Compliance-Organisation </a:t>
            </a:r>
            <a:r>
              <a:rPr lang="de-DE" sz="2400" dirty="0" smtClean="0">
                <a:solidFill>
                  <a:srgbClr val="002060"/>
                </a:solidFill>
              </a:rPr>
              <a:t>in der Praxis und das damit eng verbundene Risikomanagement, gehört zu </a:t>
            </a:r>
            <a:r>
              <a:rPr lang="de-DE" sz="2400" dirty="0">
                <a:solidFill>
                  <a:srgbClr val="002060"/>
                </a:solidFill>
              </a:rPr>
              <a:t>den heute </a:t>
            </a:r>
            <a:r>
              <a:rPr lang="de-DE" sz="2400" dirty="0" smtClean="0">
                <a:solidFill>
                  <a:srgbClr val="002060"/>
                </a:solidFill>
              </a:rPr>
              <a:t>üblichen </a:t>
            </a:r>
            <a:r>
              <a:rPr lang="de-DE" sz="2400" dirty="0">
                <a:solidFill>
                  <a:srgbClr val="002060"/>
                </a:solidFill>
              </a:rPr>
              <a:t>Benchmarks und </a:t>
            </a:r>
            <a:r>
              <a:rPr lang="de-DE" sz="2400" dirty="0" smtClean="0">
                <a:solidFill>
                  <a:srgbClr val="002060"/>
                </a:solidFill>
              </a:rPr>
              <a:t>dient dem Schutz der Mitarbeiterinnen, Mitarbeiter und Leitungsebenen. </a:t>
            </a:r>
            <a:endParaRPr lang="de-DE" sz="2400" dirty="0">
              <a:solidFill>
                <a:srgbClr val="002060"/>
              </a:solidFill>
            </a:endParaRPr>
          </a:p>
        </p:txBody>
      </p:sp>
    </p:spTree>
    <p:extLst>
      <p:ext uri="{BB962C8B-B14F-4D97-AF65-F5344CB8AC3E}">
        <p14:creationId xmlns:p14="http://schemas.microsoft.com/office/powerpoint/2010/main" val="2150739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b="1" dirty="0" smtClean="0">
                <a:solidFill>
                  <a:srgbClr val="002060"/>
                </a:solidFill>
              </a:rPr>
              <a:t>Gelebtes Qualitätsmanagement</a:t>
            </a:r>
            <a:endParaRPr lang="de-DE" sz="2800" b="1" dirty="0">
              <a:solidFill>
                <a:srgbClr val="002060"/>
              </a:solidFill>
            </a:endParaRPr>
          </a:p>
        </p:txBody>
      </p:sp>
      <p:sp>
        <p:nvSpPr>
          <p:cNvPr id="3" name="Inhaltsplatzhalter 2"/>
          <p:cNvSpPr>
            <a:spLocks noGrp="1"/>
          </p:cNvSpPr>
          <p:nvPr>
            <p:ph idx="1"/>
          </p:nvPr>
        </p:nvSpPr>
        <p:spPr/>
        <p:txBody>
          <a:bodyPr>
            <a:normAutofit/>
          </a:bodyPr>
          <a:lstStyle/>
          <a:p>
            <a:r>
              <a:rPr lang="de-DE" sz="2400" dirty="0" smtClean="0">
                <a:solidFill>
                  <a:srgbClr val="002060"/>
                </a:solidFill>
              </a:rPr>
              <a:t>Die Aufbereitung von Medizinprodukten setzt ein gelebtes Qualitätsmanagement voraus</a:t>
            </a:r>
          </a:p>
          <a:p>
            <a:r>
              <a:rPr lang="de-DE" sz="2400" dirty="0" smtClean="0">
                <a:solidFill>
                  <a:srgbClr val="002060"/>
                </a:solidFill>
              </a:rPr>
              <a:t>Jede Mitarbeiterin und jeder Mitarbeiter die/der mit der Aufbereitung betraut, wird sowie die Leitungsebene selbst, </a:t>
            </a:r>
            <a:r>
              <a:rPr lang="de-DE" sz="2400" b="1" dirty="0" smtClean="0">
                <a:solidFill>
                  <a:srgbClr val="002060"/>
                </a:solidFill>
              </a:rPr>
              <a:t>muss</a:t>
            </a:r>
            <a:r>
              <a:rPr lang="de-DE" sz="2400" dirty="0" smtClean="0">
                <a:solidFill>
                  <a:srgbClr val="002060"/>
                </a:solidFill>
              </a:rPr>
              <a:t> über aktuelle Kenntnisse (Sachkunde) verfügen. </a:t>
            </a:r>
          </a:p>
          <a:p>
            <a:r>
              <a:rPr lang="de-DE" sz="2400" dirty="0" smtClean="0">
                <a:solidFill>
                  <a:srgbClr val="002060"/>
                </a:solidFill>
              </a:rPr>
              <a:t>Nur durch aktuelle Kenntnisse können die Risiken für die Aufbereitung herausgearbeitet, bewertet, Maßnahmen ergriffen und überwacht bzw. kontrolliert werden. </a:t>
            </a:r>
            <a:endParaRPr lang="de-DE" sz="2400" dirty="0">
              <a:solidFill>
                <a:srgbClr val="002060"/>
              </a:solidFill>
            </a:endParaRPr>
          </a:p>
        </p:txBody>
      </p:sp>
    </p:spTree>
    <p:extLst>
      <p:ext uri="{BB962C8B-B14F-4D97-AF65-F5344CB8AC3E}">
        <p14:creationId xmlns:p14="http://schemas.microsoft.com/office/powerpoint/2010/main" val="1039077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b="1" dirty="0" smtClean="0">
                <a:solidFill>
                  <a:srgbClr val="002060"/>
                </a:solidFill>
              </a:rPr>
              <a:t>#Herausforderungen</a:t>
            </a:r>
            <a:endParaRPr lang="de-DE" sz="2800" b="1" dirty="0">
              <a:solidFill>
                <a:srgbClr val="002060"/>
              </a:solidFill>
            </a:endParaRPr>
          </a:p>
        </p:txBody>
      </p:sp>
      <p:sp>
        <p:nvSpPr>
          <p:cNvPr id="3" name="Inhaltsplatzhalter 2"/>
          <p:cNvSpPr>
            <a:spLocks noGrp="1"/>
          </p:cNvSpPr>
          <p:nvPr>
            <p:ph idx="1"/>
          </p:nvPr>
        </p:nvSpPr>
        <p:spPr/>
        <p:txBody>
          <a:bodyPr>
            <a:normAutofit/>
          </a:bodyPr>
          <a:lstStyle/>
          <a:p>
            <a:r>
              <a:rPr lang="de-DE" sz="2400" dirty="0">
                <a:solidFill>
                  <a:srgbClr val="002060"/>
                </a:solidFill>
              </a:rPr>
              <a:t>Gerade in Zeiten, in denen das Gesundheitswesen einer starken Ökonomisierung unterworfen ist, bleiben immer weniger Ressourcen für eine systematische, betriebliche Fort- und Weiterbildung, insbesondere für Sicherheitsthemen</a:t>
            </a:r>
            <a:r>
              <a:rPr lang="de-DE" sz="2400" dirty="0" smtClean="0">
                <a:solidFill>
                  <a:srgbClr val="002060"/>
                </a:solidFill>
              </a:rPr>
              <a:t>.</a:t>
            </a:r>
          </a:p>
          <a:p>
            <a:r>
              <a:rPr lang="de-DE" sz="2400" dirty="0" smtClean="0">
                <a:solidFill>
                  <a:srgbClr val="002060"/>
                </a:solidFill>
              </a:rPr>
              <a:t>Um </a:t>
            </a:r>
            <a:r>
              <a:rPr lang="de-DE" sz="2400" dirty="0">
                <a:solidFill>
                  <a:srgbClr val="002060"/>
                </a:solidFill>
              </a:rPr>
              <a:t>sich den Herausforderungen der immer komplexer werdenden Patientenversorgung in der ärztlichen Praxis zu stellen, muss heute, vielmehr noch als früher, der Leiter einer Arztpraxis oder MVZs seine Mitarbeiterinnen und Mitarbeiter darin unterstützen, sich in Patientensicherheit und </a:t>
            </a:r>
            <a:r>
              <a:rPr lang="de-DE" sz="2400" dirty="0" smtClean="0">
                <a:solidFill>
                  <a:srgbClr val="002060"/>
                </a:solidFill>
              </a:rPr>
              <a:t>Risikomanagement </a:t>
            </a:r>
            <a:r>
              <a:rPr lang="de-DE" sz="2400" dirty="0">
                <a:solidFill>
                  <a:srgbClr val="002060"/>
                </a:solidFill>
              </a:rPr>
              <a:t>weiterzubilden</a:t>
            </a:r>
            <a:r>
              <a:rPr lang="de-DE" sz="2400" dirty="0" smtClean="0">
                <a:solidFill>
                  <a:srgbClr val="002060"/>
                </a:solidFill>
              </a:rPr>
              <a:t>.</a:t>
            </a:r>
            <a:endParaRPr lang="de-DE" sz="2400" dirty="0">
              <a:solidFill>
                <a:srgbClr val="002060"/>
              </a:solidFill>
            </a:endParaRPr>
          </a:p>
        </p:txBody>
      </p:sp>
    </p:spTree>
    <p:extLst>
      <p:ext uri="{BB962C8B-B14F-4D97-AF65-F5344CB8AC3E}">
        <p14:creationId xmlns:p14="http://schemas.microsoft.com/office/powerpoint/2010/main" val="680756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b="1" dirty="0">
                <a:solidFill>
                  <a:srgbClr val="002060"/>
                </a:solidFill>
              </a:rPr>
              <a:t>https://www.kbv.de/html/1374.php</a:t>
            </a:r>
          </a:p>
        </p:txBody>
      </p:sp>
      <p:sp>
        <p:nvSpPr>
          <p:cNvPr id="3" name="Inhaltsplatzhalter 2"/>
          <p:cNvSpPr>
            <a:spLocks noGrp="1"/>
          </p:cNvSpPr>
          <p:nvPr>
            <p:ph sz="half" idx="1"/>
          </p:nvPr>
        </p:nvSpPr>
        <p:spPr/>
        <p:txBody>
          <a:bodyPr>
            <a:normAutofit/>
          </a:bodyPr>
          <a:lstStyle/>
          <a:p>
            <a:r>
              <a:rPr lang="de-DE" sz="2400" dirty="0">
                <a:solidFill>
                  <a:srgbClr val="002060"/>
                </a:solidFill>
              </a:rPr>
              <a:t>Erste curriculare Ansätze finden sich z. B. im QEP Qualitätsziel-Katalog der kassenärztlichen Bundesvereinigung unter Punkt 2 „Patientenrechte und Patientensicherheit“. </a:t>
            </a:r>
            <a:r>
              <a:rPr lang="de-DE" sz="2400" dirty="0" smtClean="0">
                <a:solidFill>
                  <a:srgbClr val="002060"/>
                </a:solidFill>
              </a:rPr>
              <a:t>…</a:t>
            </a:r>
          </a:p>
          <a:p>
            <a:r>
              <a:rPr lang="de-DE" sz="2400" dirty="0" smtClean="0">
                <a:solidFill>
                  <a:srgbClr val="002060"/>
                </a:solidFill>
              </a:rPr>
              <a:t>QEP unterstützt Sie bei der Umsetzung der Vorgaben aus der </a:t>
            </a:r>
            <a:r>
              <a:rPr lang="de-DE" sz="2400" b="1" dirty="0" smtClean="0">
                <a:solidFill>
                  <a:srgbClr val="002060"/>
                </a:solidFill>
              </a:rPr>
              <a:t>Qualitätsmanagement-Richtlinie des G-BA.</a:t>
            </a:r>
            <a:endParaRPr lang="de-DE" sz="2400" b="1" dirty="0">
              <a:solidFill>
                <a:srgbClr val="002060"/>
              </a:solidFill>
            </a:endParaRPr>
          </a:p>
          <a:p>
            <a:endParaRPr lang="de-DE" sz="2400" dirty="0"/>
          </a:p>
        </p:txBody>
      </p:sp>
      <p:pic>
        <p:nvPicPr>
          <p:cNvPr id="6" name="Inhaltsplatzhalter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995950" y="1466245"/>
            <a:ext cx="2753452" cy="451514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1812239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b="1" dirty="0" smtClean="0">
                <a:solidFill>
                  <a:srgbClr val="002060"/>
                </a:solidFill>
              </a:rPr>
              <a:t>#Schadensquoten</a:t>
            </a:r>
            <a:endParaRPr lang="de-DE" sz="2800" b="1" dirty="0">
              <a:solidFill>
                <a:srgbClr val="002060"/>
              </a:solidFill>
            </a:endParaRPr>
          </a:p>
        </p:txBody>
      </p:sp>
      <p:sp>
        <p:nvSpPr>
          <p:cNvPr id="3" name="Inhaltsplatzhalter 2"/>
          <p:cNvSpPr>
            <a:spLocks noGrp="1"/>
          </p:cNvSpPr>
          <p:nvPr>
            <p:ph idx="1"/>
          </p:nvPr>
        </p:nvSpPr>
        <p:spPr/>
        <p:txBody>
          <a:bodyPr>
            <a:normAutofit/>
          </a:bodyPr>
          <a:lstStyle/>
          <a:p>
            <a:r>
              <a:rPr lang="de-DE" sz="2400" dirty="0">
                <a:solidFill>
                  <a:srgbClr val="002060"/>
                </a:solidFill>
              </a:rPr>
              <a:t>Betrachten wir Schadensquoten großer Patientenkollektive, über die zum Beispiel Krankenkassen oder Versicherungsunternehmen verfügen, werden aus vermeintlich zufälligen Einzelereignissen schnell nicht zu akzeptierende Patientenschäden, die </a:t>
            </a:r>
            <a:r>
              <a:rPr lang="de-DE" sz="2400" b="1" dirty="0">
                <a:solidFill>
                  <a:srgbClr val="002060"/>
                </a:solidFill>
              </a:rPr>
              <a:t>jeden</a:t>
            </a:r>
            <a:r>
              <a:rPr lang="de-DE" sz="2400" dirty="0">
                <a:solidFill>
                  <a:srgbClr val="002060"/>
                </a:solidFill>
              </a:rPr>
              <a:t> Verantwortlichen in der Versorgungskette zum Handeln </a:t>
            </a:r>
            <a:r>
              <a:rPr lang="de-DE" sz="2400" dirty="0" smtClean="0">
                <a:solidFill>
                  <a:srgbClr val="002060"/>
                </a:solidFill>
              </a:rPr>
              <a:t>auffordern.</a:t>
            </a:r>
          </a:p>
          <a:p>
            <a:pPr marL="0" indent="0">
              <a:buNone/>
            </a:pPr>
            <a:endParaRPr lang="de-DE" sz="2400" dirty="0" smtClean="0">
              <a:solidFill>
                <a:srgbClr val="002060"/>
              </a:solidFill>
            </a:endParaRPr>
          </a:p>
          <a:p>
            <a:r>
              <a:rPr lang="de-DE" sz="2400" dirty="0">
                <a:solidFill>
                  <a:srgbClr val="002060"/>
                </a:solidFill>
              </a:rPr>
              <a:t>Ein hoher Grad an Patientensicherheit kann nur durch ein systematisches Risikomanagement erreicht werden</a:t>
            </a:r>
            <a:r>
              <a:rPr lang="de-DE" sz="2400" dirty="0" smtClean="0">
                <a:solidFill>
                  <a:srgbClr val="002060"/>
                </a:solidFill>
              </a:rPr>
              <a:t>.</a:t>
            </a:r>
          </a:p>
        </p:txBody>
      </p:sp>
    </p:spTree>
    <p:extLst>
      <p:ext uri="{BB962C8B-B14F-4D97-AF65-F5344CB8AC3E}">
        <p14:creationId xmlns:p14="http://schemas.microsoft.com/office/powerpoint/2010/main" val="34557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b="1" dirty="0" smtClean="0">
                <a:solidFill>
                  <a:srgbClr val="002060"/>
                </a:solidFill>
              </a:rPr>
              <a:t>#Methode</a:t>
            </a:r>
            <a:endParaRPr lang="de-DE" sz="2800" b="1" dirty="0">
              <a:solidFill>
                <a:srgbClr val="002060"/>
              </a:solidFill>
            </a:endParaRPr>
          </a:p>
        </p:txBody>
      </p:sp>
      <p:sp>
        <p:nvSpPr>
          <p:cNvPr id="3" name="Inhaltsplatzhalter 2"/>
          <p:cNvSpPr>
            <a:spLocks noGrp="1"/>
          </p:cNvSpPr>
          <p:nvPr>
            <p:ph idx="1"/>
          </p:nvPr>
        </p:nvSpPr>
        <p:spPr/>
        <p:txBody>
          <a:bodyPr/>
          <a:lstStyle/>
          <a:p>
            <a:r>
              <a:rPr lang="de-DE" sz="2400" dirty="0" smtClean="0">
                <a:solidFill>
                  <a:srgbClr val="002060"/>
                </a:solidFill>
              </a:rPr>
              <a:t>Beschreibung der Rahmenbedingungen</a:t>
            </a:r>
          </a:p>
          <a:p>
            <a:r>
              <a:rPr lang="de-DE" sz="2400" dirty="0" smtClean="0">
                <a:solidFill>
                  <a:srgbClr val="002060"/>
                </a:solidFill>
              </a:rPr>
              <a:t>Dokumentation und Kommunikation</a:t>
            </a:r>
          </a:p>
          <a:p>
            <a:r>
              <a:rPr lang="de-DE" sz="2400" dirty="0" smtClean="0">
                <a:solidFill>
                  <a:srgbClr val="002060"/>
                </a:solidFill>
              </a:rPr>
              <a:t>Bewertung</a:t>
            </a:r>
          </a:p>
          <a:p>
            <a:pPr marL="0" indent="0">
              <a:buNone/>
            </a:pPr>
            <a:endParaRPr lang="de-DE" sz="2400" dirty="0" smtClean="0">
              <a:solidFill>
                <a:srgbClr val="002060"/>
              </a:solidFill>
            </a:endParaRPr>
          </a:p>
          <a:p>
            <a:pPr marL="0" indent="0">
              <a:buNone/>
            </a:pPr>
            <a:r>
              <a:rPr lang="de-DE" sz="2400" dirty="0">
                <a:solidFill>
                  <a:srgbClr val="002060"/>
                </a:solidFill>
              </a:rPr>
              <a:t>Das Risikoprofil einer Allgemeinarztpraxis unterscheidet sich wesentlich vom Risikoprofil einer z.B. onkologischen, urologischen oder chirurgischen Facharztpraxis oder einer ambulanten Operationseinrichtung. </a:t>
            </a:r>
            <a:endParaRPr lang="de-DE" sz="2400" dirty="0"/>
          </a:p>
          <a:p>
            <a:pPr marL="0" indent="0">
              <a:buNone/>
            </a:pPr>
            <a:endParaRPr lang="de-DE" dirty="0" smtClean="0"/>
          </a:p>
          <a:p>
            <a:pPr marL="0" indent="0">
              <a:buNone/>
            </a:pPr>
            <a:endParaRPr lang="de-DE" dirty="0"/>
          </a:p>
          <a:p>
            <a:pPr marL="514350" indent="-514350">
              <a:buFont typeface="+mj-lt"/>
              <a:buAutoNum type="arabicPeriod"/>
            </a:pPr>
            <a:endParaRPr lang="de-DE" dirty="0"/>
          </a:p>
        </p:txBody>
      </p:sp>
    </p:spTree>
    <p:extLst>
      <p:ext uri="{BB962C8B-B14F-4D97-AF65-F5344CB8AC3E}">
        <p14:creationId xmlns:p14="http://schemas.microsoft.com/office/powerpoint/2010/main" val="3186160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628650" y="1064030"/>
            <a:ext cx="7886700" cy="5112934"/>
          </a:xfrm>
        </p:spPr>
        <p:txBody>
          <a:bodyPr>
            <a:normAutofit/>
          </a:bodyPr>
          <a:lstStyle/>
          <a:p>
            <a:pPr marL="0" indent="0">
              <a:buNone/>
            </a:pPr>
            <a:r>
              <a:rPr lang="de-DE" sz="2400" dirty="0">
                <a:solidFill>
                  <a:srgbClr val="002060"/>
                </a:solidFill>
              </a:rPr>
              <a:t>Für jedes einzelne Hygiene-Risiko muss entschieden werden, </a:t>
            </a:r>
            <a:endParaRPr lang="de-DE" sz="2400" dirty="0" smtClean="0">
              <a:solidFill>
                <a:srgbClr val="002060"/>
              </a:solidFill>
            </a:endParaRPr>
          </a:p>
          <a:p>
            <a:pPr marL="514350" indent="-514350">
              <a:buAutoNum type="arabicPeriod"/>
            </a:pPr>
            <a:r>
              <a:rPr lang="de-DE" sz="2400" dirty="0" smtClean="0">
                <a:solidFill>
                  <a:srgbClr val="002060"/>
                </a:solidFill>
              </a:rPr>
              <a:t>ob </a:t>
            </a:r>
            <a:r>
              <a:rPr lang="de-DE" sz="2400" dirty="0">
                <a:solidFill>
                  <a:srgbClr val="002060"/>
                </a:solidFill>
              </a:rPr>
              <a:t>das aktuelle Risiko nach Abgleich mit den eigenen Risiko-Kriterien (gesetzter Maßstab) toleriert werden </a:t>
            </a:r>
            <a:r>
              <a:rPr lang="de-DE" sz="2400" dirty="0" smtClean="0">
                <a:solidFill>
                  <a:srgbClr val="002060"/>
                </a:solidFill>
              </a:rPr>
              <a:t>kann und </a:t>
            </a:r>
            <a:r>
              <a:rPr lang="de-DE" sz="2400" dirty="0">
                <a:solidFill>
                  <a:srgbClr val="002060"/>
                </a:solidFill>
              </a:rPr>
              <a:t>außer den internen Kontrollen keine weiteren Maßnahmen erforderlich sind oder </a:t>
            </a:r>
            <a:endParaRPr lang="de-DE" sz="2400" dirty="0" smtClean="0">
              <a:solidFill>
                <a:srgbClr val="002060"/>
              </a:solidFill>
            </a:endParaRPr>
          </a:p>
          <a:p>
            <a:pPr marL="514350" indent="-514350">
              <a:buAutoNum type="arabicPeriod"/>
            </a:pPr>
            <a:r>
              <a:rPr lang="de-DE" sz="2400" dirty="0" smtClean="0">
                <a:solidFill>
                  <a:srgbClr val="002060"/>
                </a:solidFill>
              </a:rPr>
              <a:t>ob </a:t>
            </a:r>
            <a:r>
              <a:rPr lang="de-DE" sz="2400" dirty="0">
                <a:solidFill>
                  <a:srgbClr val="002060"/>
                </a:solidFill>
              </a:rPr>
              <a:t>konkrete Maßnahmen zur Risikobewältigung, insbesondere eine </a:t>
            </a:r>
            <a:r>
              <a:rPr lang="de-DE" sz="2400" dirty="0" smtClean="0">
                <a:solidFill>
                  <a:srgbClr val="002060"/>
                </a:solidFill>
              </a:rPr>
              <a:t>Risikoverminderung, </a:t>
            </a:r>
            <a:r>
              <a:rPr lang="de-DE" sz="2400" dirty="0">
                <a:solidFill>
                  <a:srgbClr val="002060"/>
                </a:solidFill>
              </a:rPr>
              <a:t>ergriffen werden </a:t>
            </a:r>
            <a:r>
              <a:rPr lang="de-DE" sz="2400" dirty="0" smtClean="0">
                <a:solidFill>
                  <a:srgbClr val="002060"/>
                </a:solidFill>
              </a:rPr>
              <a:t>müssen, </a:t>
            </a:r>
            <a:r>
              <a:rPr lang="de-DE" sz="2400" dirty="0">
                <a:solidFill>
                  <a:srgbClr val="002060"/>
                </a:solidFill>
              </a:rPr>
              <a:t>die die Eintrittswahrscheinlichkeit und/oder den möglichen Schaden eines Risikos günstig beeinflussen </a:t>
            </a:r>
            <a:r>
              <a:rPr lang="de-DE" sz="2400" dirty="0" smtClean="0">
                <a:solidFill>
                  <a:srgbClr val="002060"/>
                </a:solidFill>
              </a:rPr>
              <a:t>sollen und</a:t>
            </a:r>
          </a:p>
          <a:p>
            <a:pPr marL="514350" indent="-514350">
              <a:buAutoNum type="arabicPeriod"/>
            </a:pPr>
            <a:r>
              <a:rPr lang="de-DE" sz="2400" dirty="0" smtClean="0">
                <a:solidFill>
                  <a:srgbClr val="002060"/>
                </a:solidFill>
              </a:rPr>
              <a:t>mit </a:t>
            </a:r>
            <a:r>
              <a:rPr lang="de-DE" sz="2400" dirty="0">
                <a:solidFill>
                  <a:srgbClr val="002060"/>
                </a:solidFill>
              </a:rPr>
              <a:t>welcher Priorität dies erfolgen soll</a:t>
            </a:r>
          </a:p>
        </p:txBody>
      </p:sp>
    </p:spTree>
    <p:extLst>
      <p:ext uri="{BB962C8B-B14F-4D97-AF65-F5344CB8AC3E}">
        <p14:creationId xmlns:p14="http://schemas.microsoft.com/office/powerpoint/2010/main" val="638461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b="1" dirty="0" smtClean="0">
                <a:solidFill>
                  <a:srgbClr val="002060"/>
                </a:solidFill>
              </a:rPr>
              <a:t>#Festlegung</a:t>
            </a:r>
            <a:br>
              <a:rPr lang="de-DE" sz="2800" b="1" dirty="0" smtClean="0">
                <a:solidFill>
                  <a:srgbClr val="002060"/>
                </a:solidFill>
              </a:rPr>
            </a:br>
            <a:r>
              <a:rPr lang="de-DE" sz="2800" b="1" dirty="0" smtClean="0">
                <a:solidFill>
                  <a:srgbClr val="002060"/>
                </a:solidFill>
              </a:rPr>
              <a:t>#Umsetzung</a:t>
            </a:r>
            <a:endParaRPr lang="de-DE" sz="2800" b="1" dirty="0">
              <a:solidFill>
                <a:srgbClr val="002060"/>
              </a:solidFill>
            </a:endParaRPr>
          </a:p>
        </p:txBody>
      </p:sp>
      <p:sp>
        <p:nvSpPr>
          <p:cNvPr id="3" name="Inhaltsplatzhalter 2"/>
          <p:cNvSpPr>
            <a:spLocks noGrp="1"/>
          </p:cNvSpPr>
          <p:nvPr>
            <p:ph idx="1"/>
          </p:nvPr>
        </p:nvSpPr>
        <p:spPr/>
        <p:txBody>
          <a:bodyPr>
            <a:normAutofit/>
          </a:bodyPr>
          <a:lstStyle/>
          <a:p>
            <a:r>
              <a:rPr lang="de-DE" sz="2400" dirty="0" smtClean="0">
                <a:solidFill>
                  <a:srgbClr val="002060"/>
                </a:solidFill>
              </a:rPr>
              <a:t>In </a:t>
            </a:r>
            <a:r>
              <a:rPr lang="de-DE" sz="2400" dirty="0">
                <a:solidFill>
                  <a:srgbClr val="002060"/>
                </a:solidFill>
              </a:rPr>
              <a:t>der Regel liegt der Schwerpunkt auf der Verminderung eines Risikos durch Reduzierung der Eintrittswahrscheinlichkeit und/oder des möglichen </a:t>
            </a:r>
            <a:r>
              <a:rPr lang="de-DE" sz="2400" dirty="0" smtClean="0">
                <a:solidFill>
                  <a:srgbClr val="002060"/>
                </a:solidFill>
              </a:rPr>
              <a:t>Schadensausmaßes. </a:t>
            </a:r>
          </a:p>
          <a:p>
            <a:pPr marL="0" indent="0">
              <a:buNone/>
            </a:pPr>
            <a:endParaRPr lang="de-DE" sz="2400" dirty="0" smtClean="0">
              <a:solidFill>
                <a:srgbClr val="002060"/>
              </a:solidFill>
            </a:endParaRPr>
          </a:p>
          <a:p>
            <a:r>
              <a:rPr lang="de-DE" sz="2400" dirty="0" smtClean="0">
                <a:solidFill>
                  <a:srgbClr val="002060"/>
                </a:solidFill>
              </a:rPr>
              <a:t>z.B. rationelle, konkrete Arbeitsanweisungen (SOP´s) erstellen, intensivierte Mitarbeiterschulung, organisatorische </a:t>
            </a:r>
            <a:r>
              <a:rPr lang="de-DE" sz="2400" dirty="0">
                <a:solidFill>
                  <a:srgbClr val="002060"/>
                </a:solidFill>
              </a:rPr>
              <a:t>Änderungen </a:t>
            </a:r>
            <a:r>
              <a:rPr lang="de-DE" sz="2400" dirty="0" smtClean="0">
                <a:solidFill>
                  <a:srgbClr val="002060"/>
                </a:solidFill>
              </a:rPr>
              <a:t>vornehmen z.B</a:t>
            </a:r>
            <a:r>
              <a:rPr lang="de-DE" sz="2400" dirty="0">
                <a:solidFill>
                  <a:srgbClr val="002060"/>
                </a:solidFill>
              </a:rPr>
              <a:t>. </a:t>
            </a:r>
            <a:r>
              <a:rPr lang="de-DE" sz="2400" dirty="0" smtClean="0">
                <a:solidFill>
                  <a:srgbClr val="002060"/>
                </a:solidFill>
              </a:rPr>
              <a:t>Prozesse </a:t>
            </a:r>
            <a:r>
              <a:rPr lang="de-DE" sz="2400" dirty="0">
                <a:solidFill>
                  <a:srgbClr val="002060"/>
                </a:solidFill>
              </a:rPr>
              <a:t>und Abläufe an Schnittstellen </a:t>
            </a:r>
            <a:r>
              <a:rPr lang="de-DE" sz="2400" dirty="0" smtClean="0">
                <a:solidFill>
                  <a:srgbClr val="002060"/>
                </a:solidFill>
              </a:rPr>
              <a:t>optimieren. </a:t>
            </a:r>
            <a:endParaRPr lang="de-DE" sz="2400" dirty="0">
              <a:solidFill>
                <a:srgbClr val="002060"/>
              </a:solidFill>
            </a:endParaRPr>
          </a:p>
        </p:txBody>
      </p:sp>
    </p:spTree>
    <p:extLst>
      <p:ext uri="{BB962C8B-B14F-4D97-AF65-F5344CB8AC3E}">
        <p14:creationId xmlns:p14="http://schemas.microsoft.com/office/powerpoint/2010/main" val="3374984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endParaRPr lang="de-DE" dirty="0"/>
          </a:p>
        </p:txBody>
      </p:sp>
      <p:pic>
        <p:nvPicPr>
          <p:cNvPr id="7" name="Inhaltsplatzhalt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29682" y="1925378"/>
            <a:ext cx="6318381" cy="4351338"/>
          </a:xfrm>
        </p:spPr>
      </p:pic>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9611" y="133003"/>
            <a:ext cx="6438452" cy="6858000"/>
          </a:xfrm>
          <a:prstGeom prst="rect">
            <a:avLst/>
          </a:prstGeom>
        </p:spPr>
      </p:pic>
      <p:pic>
        <p:nvPicPr>
          <p:cNvPr id="9" name="Grafik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33003"/>
            <a:ext cx="9144000" cy="6627043"/>
          </a:xfrm>
          <a:prstGeom prst="rect">
            <a:avLst/>
          </a:prstGeom>
        </p:spPr>
      </p:pic>
      <p:pic>
        <p:nvPicPr>
          <p:cNvPr id="10" name="Grafik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8057" y="0"/>
            <a:ext cx="6567885" cy="6858000"/>
          </a:xfrm>
          <a:prstGeom prst="rect">
            <a:avLst/>
          </a:prstGeom>
        </p:spPr>
      </p:pic>
      <p:pic>
        <p:nvPicPr>
          <p:cNvPr id="11" name="Grafik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02423" y="0"/>
            <a:ext cx="5539153" cy="6858000"/>
          </a:xfrm>
          <a:prstGeom prst="rect">
            <a:avLst/>
          </a:prstGeom>
        </p:spPr>
      </p:pic>
      <p:pic>
        <p:nvPicPr>
          <p:cNvPr id="12" name="Grafik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03629" y="0"/>
            <a:ext cx="5336741" cy="6858000"/>
          </a:xfrm>
          <a:prstGeom prst="rect">
            <a:avLst/>
          </a:prstGeom>
        </p:spPr>
      </p:pic>
      <p:pic>
        <p:nvPicPr>
          <p:cNvPr id="13" name="Grafik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36802" y="0"/>
            <a:ext cx="5670395" cy="6858000"/>
          </a:xfrm>
          <a:prstGeom prst="rect">
            <a:avLst/>
          </a:prstGeom>
        </p:spPr>
      </p:pic>
      <p:pic>
        <p:nvPicPr>
          <p:cNvPr id="14" name="Grafik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8057" y="0"/>
            <a:ext cx="6567885" cy="6858000"/>
          </a:xfrm>
          <a:prstGeom prst="rect">
            <a:avLst/>
          </a:prstGeom>
        </p:spPr>
      </p:pic>
      <p:pic>
        <p:nvPicPr>
          <p:cNvPr id="15" name="Grafik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20826" y="0"/>
            <a:ext cx="5702347" cy="6858000"/>
          </a:xfrm>
          <a:prstGeom prst="rect">
            <a:avLst/>
          </a:prstGeom>
        </p:spPr>
      </p:pic>
      <p:pic>
        <p:nvPicPr>
          <p:cNvPr id="16" name="Grafik 1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15186" y="0"/>
            <a:ext cx="5713628" cy="6858000"/>
          </a:xfrm>
          <a:prstGeom prst="rect">
            <a:avLst/>
          </a:prstGeom>
        </p:spPr>
      </p:pic>
      <p:pic>
        <p:nvPicPr>
          <p:cNvPr id="17" name="Grafik 1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703430" y="0"/>
            <a:ext cx="5737140" cy="6858000"/>
          </a:xfrm>
          <a:prstGeom prst="rect">
            <a:avLst/>
          </a:prstGeom>
        </p:spPr>
      </p:pic>
      <p:pic>
        <p:nvPicPr>
          <p:cNvPr id="18" name="Grafik 1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0" y="45357"/>
            <a:ext cx="9144000" cy="6767285"/>
          </a:xfrm>
          <a:prstGeom prst="rect">
            <a:avLst/>
          </a:prstGeom>
        </p:spPr>
      </p:pic>
      <p:pic>
        <p:nvPicPr>
          <p:cNvPr id="19" name="Grafik 1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95807"/>
            <a:ext cx="9144000" cy="6666386"/>
          </a:xfrm>
          <a:prstGeom prst="rect">
            <a:avLst/>
          </a:prstGeom>
        </p:spPr>
      </p:pic>
      <p:pic>
        <p:nvPicPr>
          <p:cNvPr id="20" name="Grafik 19"/>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163286"/>
            <a:ext cx="9144000" cy="6531428"/>
          </a:xfrm>
          <a:prstGeom prst="rect">
            <a:avLst/>
          </a:prstGeom>
        </p:spPr>
      </p:pic>
      <p:pic>
        <p:nvPicPr>
          <p:cNvPr id="21" name="Grafik 20"/>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652023" y="0"/>
            <a:ext cx="5839954" cy="6858000"/>
          </a:xfrm>
          <a:prstGeom prst="rect">
            <a:avLst/>
          </a:prstGeom>
        </p:spPr>
      </p:pic>
    </p:spTree>
    <p:extLst>
      <p:ext uri="{BB962C8B-B14F-4D97-AF65-F5344CB8AC3E}">
        <p14:creationId xmlns:p14="http://schemas.microsoft.com/office/powerpoint/2010/main" val="1783158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b="1" dirty="0" smtClean="0">
                <a:solidFill>
                  <a:srgbClr val="002060"/>
                </a:solidFill>
              </a:rPr>
              <a:t>„Weiter immer weiter….“</a:t>
            </a:r>
            <a:endParaRPr lang="de-DE" sz="2800" b="1" dirty="0">
              <a:solidFill>
                <a:srgbClr val="002060"/>
              </a:solidFill>
            </a:endParaRPr>
          </a:p>
        </p:txBody>
      </p:sp>
      <p:sp>
        <p:nvSpPr>
          <p:cNvPr id="3" name="Inhaltsplatzhalter 2"/>
          <p:cNvSpPr>
            <a:spLocks noGrp="1"/>
          </p:cNvSpPr>
          <p:nvPr>
            <p:ph idx="1"/>
          </p:nvPr>
        </p:nvSpPr>
        <p:spPr/>
        <p:txBody>
          <a:bodyPr>
            <a:normAutofit/>
          </a:bodyPr>
          <a:lstStyle/>
          <a:p>
            <a:r>
              <a:rPr lang="de-DE" sz="2400" dirty="0">
                <a:solidFill>
                  <a:srgbClr val="002060"/>
                </a:solidFill>
              </a:rPr>
              <a:t>Im </a:t>
            </a:r>
            <a:r>
              <a:rPr lang="de-DE" sz="2400" dirty="0" smtClean="0">
                <a:solidFill>
                  <a:srgbClr val="002060"/>
                </a:solidFill>
              </a:rPr>
              <a:t>nächsten </a:t>
            </a:r>
            <a:r>
              <a:rPr lang="de-DE" sz="2400" dirty="0">
                <a:solidFill>
                  <a:srgbClr val="002060"/>
                </a:solidFill>
              </a:rPr>
              <a:t>Schritt gilt </a:t>
            </a:r>
            <a:r>
              <a:rPr lang="de-DE" sz="2400" dirty="0" smtClean="0">
                <a:solidFill>
                  <a:srgbClr val="002060"/>
                </a:solidFill>
              </a:rPr>
              <a:t>es </a:t>
            </a:r>
            <a:r>
              <a:rPr lang="de-DE" sz="2400" dirty="0">
                <a:solidFill>
                  <a:srgbClr val="002060"/>
                </a:solidFill>
              </a:rPr>
              <a:t>effektive und effiziente </a:t>
            </a:r>
            <a:r>
              <a:rPr lang="de-DE" sz="2400" dirty="0" smtClean="0">
                <a:solidFill>
                  <a:srgbClr val="002060"/>
                </a:solidFill>
              </a:rPr>
              <a:t>Sicherungssysteme </a:t>
            </a:r>
            <a:r>
              <a:rPr lang="de-DE" sz="2400" dirty="0">
                <a:solidFill>
                  <a:srgbClr val="002060"/>
                </a:solidFill>
              </a:rPr>
              <a:t>bzw. Redundanzen in die Prozesse- und Strukturen </a:t>
            </a:r>
            <a:r>
              <a:rPr lang="de-DE" sz="2400" dirty="0" smtClean="0">
                <a:solidFill>
                  <a:srgbClr val="002060"/>
                </a:solidFill>
              </a:rPr>
              <a:t>einzubauen</a:t>
            </a:r>
          </a:p>
          <a:p>
            <a:pPr marL="0" indent="0">
              <a:buNone/>
            </a:pPr>
            <a:endParaRPr lang="de-DE" sz="2400" dirty="0" smtClean="0">
              <a:solidFill>
                <a:srgbClr val="002060"/>
              </a:solidFill>
            </a:endParaRPr>
          </a:p>
          <a:p>
            <a:r>
              <a:rPr lang="de-DE" sz="2400" dirty="0" smtClean="0">
                <a:solidFill>
                  <a:srgbClr val="002060"/>
                </a:solidFill>
              </a:rPr>
              <a:t>Dies ermöglicht, Fehler frühzeitig zu erkennen und  korrigieren zu können #Fehlermanagement</a:t>
            </a:r>
            <a:endParaRPr lang="de-DE" sz="2400" dirty="0">
              <a:solidFill>
                <a:srgbClr val="002060"/>
              </a:solidFill>
            </a:endParaRPr>
          </a:p>
        </p:txBody>
      </p:sp>
    </p:spTree>
    <p:extLst>
      <p:ext uri="{BB962C8B-B14F-4D97-AF65-F5344CB8AC3E}">
        <p14:creationId xmlns:p14="http://schemas.microsoft.com/office/powerpoint/2010/main" val="2640609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b="1" dirty="0" smtClean="0">
                <a:solidFill>
                  <a:srgbClr val="002060"/>
                </a:solidFill>
              </a:rPr>
              <a:t>Weg von der „Bauchhygiene“</a:t>
            </a:r>
            <a:endParaRPr lang="de-DE" sz="2800" b="1" dirty="0">
              <a:solidFill>
                <a:srgbClr val="002060"/>
              </a:solidFill>
            </a:endParaRPr>
          </a:p>
        </p:txBody>
      </p:sp>
      <p:sp>
        <p:nvSpPr>
          <p:cNvPr id="3" name="Inhaltsplatzhalter 2"/>
          <p:cNvSpPr>
            <a:spLocks noGrp="1"/>
          </p:cNvSpPr>
          <p:nvPr>
            <p:ph idx="1"/>
          </p:nvPr>
        </p:nvSpPr>
        <p:spPr/>
        <p:txBody>
          <a:bodyPr>
            <a:normAutofit/>
          </a:bodyPr>
          <a:lstStyle/>
          <a:p>
            <a:r>
              <a:rPr lang="de-DE" sz="2400" dirty="0" smtClean="0">
                <a:solidFill>
                  <a:srgbClr val="002060"/>
                </a:solidFill>
              </a:rPr>
              <a:t>Eine strukturierte Risikoanalyse führt von der sog. Bauchhygiene hin zu messbaren Faktoren. </a:t>
            </a:r>
          </a:p>
          <a:p>
            <a:pPr marL="0" indent="0">
              <a:buNone/>
            </a:pPr>
            <a:endParaRPr lang="de-DE" sz="2400" dirty="0" smtClean="0">
              <a:solidFill>
                <a:srgbClr val="002060"/>
              </a:solidFill>
            </a:endParaRPr>
          </a:p>
          <a:p>
            <a:r>
              <a:rPr lang="de-DE" sz="2400" dirty="0" smtClean="0">
                <a:solidFill>
                  <a:srgbClr val="002060"/>
                </a:solidFill>
              </a:rPr>
              <a:t>Was man nicht messen kann, kann man nicht lenken und auch nicht verbessern. </a:t>
            </a:r>
          </a:p>
        </p:txBody>
      </p:sp>
    </p:spTree>
    <p:extLst>
      <p:ext uri="{BB962C8B-B14F-4D97-AF65-F5344CB8AC3E}">
        <p14:creationId xmlns:p14="http://schemas.microsoft.com/office/powerpoint/2010/main" val="2209497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b="1" dirty="0" smtClean="0">
                <a:solidFill>
                  <a:srgbClr val="002060"/>
                </a:solidFill>
              </a:rPr>
              <a:t>#Fazit</a:t>
            </a:r>
            <a:endParaRPr lang="de-DE" sz="2800" b="1" dirty="0">
              <a:solidFill>
                <a:srgbClr val="002060"/>
              </a:solidFill>
            </a:endParaRPr>
          </a:p>
        </p:txBody>
      </p:sp>
      <p:sp>
        <p:nvSpPr>
          <p:cNvPr id="3" name="Inhaltsplatzhalter 2"/>
          <p:cNvSpPr>
            <a:spLocks noGrp="1"/>
          </p:cNvSpPr>
          <p:nvPr>
            <p:ph idx="1"/>
          </p:nvPr>
        </p:nvSpPr>
        <p:spPr/>
        <p:txBody>
          <a:bodyPr>
            <a:normAutofit/>
          </a:bodyPr>
          <a:lstStyle/>
          <a:p>
            <a:r>
              <a:rPr lang="de-DE" sz="2400" dirty="0">
                <a:solidFill>
                  <a:srgbClr val="002060"/>
                </a:solidFill>
              </a:rPr>
              <a:t>Die Implementierung sowie kontinuierliche Optimierung </a:t>
            </a:r>
            <a:r>
              <a:rPr lang="de-DE" sz="2400" dirty="0" smtClean="0">
                <a:solidFill>
                  <a:srgbClr val="002060"/>
                </a:solidFill>
              </a:rPr>
              <a:t>eines Risikomanagements </a:t>
            </a:r>
            <a:r>
              <a:rPr lang="de-DE" sz="2400" dirty="0">
                <a:solidFill>
                  <a:srgbClr val="002060"/>
                </a:solidFill>
              </a:rPr>
              <a:t>ist weder das Einfordern von etwas Unmöglichem noch unmittelbar mit hohen Investitionskosten verbunden</a:t>
            </a:r>
            <a:r>
              <a:rPr lang="de-DE" sz="2400" dirty="0" smtClean="0">
                <a:solidFill>
                  <a:srgbClr val="002060"/>
                </a:solidFill>
              </a:rPr>
              <a:t>.</a:t>
            </a:r>
          </a:p>
          <a:p>
            <a:r>
              <a:rPr lang="de-DE" sz="2400" dirty="0" smtClean="0">
                <a:solidFill>
                  <a:srgbClr val="002060"/>
                </a:solidFill>
              </a:rPr>
              <a:t>Vielmehr </a:t>
            </a:r>
            <a:r>
              <a:rPr lang="de-DE" sz="2400" dirty="0">
                <a:solidFill>
                  <a:srgbClr val="002060"/>
                </a:solidFill>
              </a:rPr>
              <a:t>wird es zunehmend wichtiger, sich bewusst mit Patientenrisiken zu beschäftigen, um Komplikationen und Behandlungsfehler soweit als möglich zu reduzieren</a:t>
            </a:r>
            <a:r>
              <a:rPr lang="de-DE" sz="2400" dirty="0" smtClean="0">
                <a:solidFill>
                  <a:srgbClr val="002060"/>
                </a:solidFill>
              </a:rPr>
              <a:t>.</a:t>
            </a:r>
          </a:p>
          <a:p>
            <a:r>
              <a:rPr lang="de-DE" sz="2400" dirty="0" smtClean="0">
                <a:solidFill>
                  <a:srgbClr val="002060"/>
                </a:solidFill>
              </a:rPr>
              <a:t>Ein </a:t>
            </a:r>
            <a:r>
              <a:rPr lang="de-DE" sz="2400" dirty="0">
                <a:solidFill>
                  <a:srgbClr val="002060"/>
                </a:solidFill>
              </a:rPr>
              <a:t>strukturierter systematischer Ansatz erleichtert hierbei die Zielerreichung und verringert zudem langfristig den Kostenaufwand.</a:t>
            </a:r>
          </a:p>
        </p:txBody>
      </p:sp>
    </p:spTree>
    <p:extLst>
      <p:ext uri="{BB962C8B-B14F-4D97-AF65-F5344CB8AC3E}">
        <p14:creationId xmlns:p14="http://schemas.microsoft.com/office/powerpoint/2010/main" val="671519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idx="4294967295"/>
          </p:nvPr>
        </p:nvSpPr>
        <p:spPr>
          <a:xfrm>
            <a:off x="689771" y="834265"/>
            <a:ext cx="7772400" cy="2387600"/>
          </a:xfrm>
        </p:spPr>
        <p:txBody>
          <a:bodyPr>
            <a:normAutofit/>
          </a:bodyPr>
          <a:lstStyle/>
          <a:p>
            <a:r>
              <a:rPr lang="de-DE" sz="3200" dirty="0" smtClean="0"/>
              <a:t>Aktuelle News, Ratgeber, Infos &amp; Updates zum Thema Hygiene und Medizinprodukte-Aufbereitung finden Sie unter </a:t>
            </a:r>
            <a:r>
              <a:rPr lang="de-DE" sz="3200" b="1" dirty="0" smtClean="0">
                <a:solidFill>
                  <a:srgbClr val="002060"/>
                </a:solidFill>
              </a:rPr>
              <a:t>kvsaarland.de</a:t>
            </a:r>
            <a:endParaRPr lang="de-DE" sz="3200" b="1" dirty="0">
              <a:solidFill>
                <a:srgbClr val="002060"/>
              </a:solidFill>
            </a:endParaRPr>
          </a:p>
        </p:txBody>
      </p:sp>
      <p:pic>
        <p:nvPicPr>
          <p:cNvPr id="1028" name="Picture 4" descr="https://www.hygiene-medizinprodukte.de/fileadmin/_processed_/7/8/csm_Titelblatt_CoC_b7a75d689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9975" y="2756221"/>
            <a:ext cx="3068877" cy="4342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7444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 calcmode="lin" valueType="num">
                                      <p:cBhvr>
                                        <p:cTn id="12" dur="1000" fill="hold"/>
                                        <p:tgtEl>
                                          <p:spTgt spid="1028"/>
                                        </p:tgtEl>
                                        <p:attrNameLst>
                                          <p:attrName>ppt_w</p:attrName>
                                        </p:attrNameLst>
                                      </p:cBhvr>
                                      <p:tavLst>
                                        <p:tav tm="0">
                                          <p:val>
                                            <p:fltVal val="0"/>
                                          </p:val>
                                        </p:tav>
                                        <p:tav tm="100000">
                                          <p:val>
                                            <p:strVal val="#ppt_w"/>
                                          </p:val>
                                        </p:tav>
                                      </p:tavLst>
                                    </p:anim>
                                    <p:anim calcmode="lin" valueType="num">
                                      <p:cBhvr>
                                        <p:cTn id="13" dur="1000" fill="hold"/>
                                        <p:tgtEl>
                                          <p:spTgt spid="1028"/>
                                        </p:tgtEl>
                                        <p:attrNameLst>
                                          <p:attrName>ppt_h</p:attrName>
                                        </p:attrNameLst>
                                      </p:cBhvr>
                                      <p:tavLst>
                                        <p:tav tm="0">
                                          <p:val>
                                            <p:fltVal val="0"/>
                                          </p:val>
                                        </p:tav>
                                        <p:tav tm="100000">
                                          <p:val>
                                            <p:strVal val="#ppt_h"/>
                                          </p:val>
                                        </p:tav>
                                      </p:tavLst>
                                    </p:anim>
                                    <p:anim calcmode="lin" valueType="num">
                                      <p:cBhvr>
                                        <p:cTn id="14" dur="1000" fill="hold"/>
                                        <p:tgtEl>
                                          <p:spTgt spid="1028"/>
                                        </p:tgtEl>
                                        <p:attrNameLst>
                                          <p:attrName>style.rotation</p:attrName>
                                        </p:attrNameLst>
                                      </p:cBhvr>
                                      <p:tavLst>
                                        <p:tav tm="0">
                                          <p:val>
                                            <p:fltVal val="90"/>
                                          </p:val>
                                        </p:tav>
                                        <p:tav tm="100000">
                                          <p:val>
                                            <p:fltVal val="0"/>
                                          </p:val>
                                        </p:tav>
                                      </p:tavLst>
                                    </p:anim>
                                    <p:animEffect transition="in" filter="fade">
                                      <p:cBhvr>
                                        <p:cTn id="15"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Folien mit Wasserzeichen - Vorlage KV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svorlage4_3.potx" id="{BCB57B38-01CF-4937-A5BA-D3D412549BCD}" vid="{D73F04FE-7DAE-46CC-9C5F-B226AD0D0780}"/>
    </a:ext>
  </a:extLst>
</a:theme>
</file>

<file path=ppt/theme/theme2.xml><?xml version="1.0" encoding="utf-8"?>
<a:theme xmlns:a="http://schemas.openxmlformats.org/drawingml/2006/main" name="Folien ohne Wasserzeichen - Vorlage KV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svorlage4_3.potx" id="{BCB57B38-01CF-4937-A5BA-D3D412549BCD}" vid="{47289099-022D-43B1-BEEC-538E561AEA1B}"/>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1252</Words>
  <Application>Microsoft Office PowerPoint</Application>
  <PresentationFormat>Bildschirmpräsentation (4:3)</PresentationFormat>
  <Paragraphs>109</Paragraphs>
  <Slides>26</Slides>
  <Notes>0</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26</vt:i4>
      </vt:variant>
    </vt:vector>
  </HeadingPairs>
  <TitlesOfParts>
    <vt:vector size="33" baseType="lpstr">
      <vt:lpstr>Arial</vt:lpstr>
      <vt:lpstr>Calibri</vt:lpstr>
      <vt:lpstr>Calibri Light</vt:lpstr>
      <vt:lpstr>Courier New</vt:lpstr>
      <vt:lpstr>Symbol</vt:lpstr>
      <vt:lpstr>Folien mit Wasserzeichen - Vorlage KVS</vt:lpstr>
      <vt:lpstr>Folien ohne Wasserzeichen - Vorlage KVS</vt:lpstr>
      <vt:lpstr>        Weg von der „Bauchhygiene“ Hygiene-Risiken in der AEMP bewerten und managen  </vt:lpstr>
      <vt:lpstr> Wir leben im Zeitalter der Hochleistungsmedizin!?</vt:lpstr>
      <vt:lpstr>Eine strikte Hygiene ist auch heute oft das beste Mittel, um Infektionen Einhalt zu gebieten </vt:lpstr>
      <vt:lpstr>Medizinprodukte können wahre Wunder bewirken, aber auch immensen Schaden anrichten</vt:lpstr>
      <vt:lpstr>Ziel der Risikoanalyse</vt:lpstr>
      <vt:lpstr>PowerPoint-Präsentation</vt:lpstr>
      <vt:lpstr>Bei der Aufbereitung von Medizinprodukten gibt es vieles zu bedenken</vt:lpstr>
      <vt:lpstr>Apropos Herstellerangaben</vt:lpstr>
      <vt:lpstr>Die Möglichkeiten der Reinigung, Desinfektion und Sterilisation sind neben der technischen Lösung, die zentralen Faktoren</vt:lpstr>
      <vt:lpstr>Fehlermöglichkeits-  und Einfluss Analyse - FMEA</vt:lpstr>
      <vt:lpstr>#Risikoinventur</vt:lpstr>
      <vt:lpstr>#Bewertung</vt:lpstr>
      <vt:lpstr>#Überwachung</vt:lpstr>
      <vt:lpstr>#Compliance</vt:lpstr>
      <vt:lpstr>Gelebtes Qualitätsmanagement</vt:lpstr>
      <vt:lpstr>#Herausforderungen</vt:lpstr>
      <vt:lpstr>https://www.kbv.de/html/1374.php</vt:lpstr>
      <vt:lpstr>#Schadensquoten</vt:lpstr>
      <vt:lpstr>#Methode</vt:lpstr>
      <vt:lpstr>PowerPoint-Präsentation</vt:lpstr>
      <vt:lpstr>#Festlegung #Umsetzung</vt:lpstr>
      <vt:lpstr>PowerPoint-Präsentation</vt:lpstr>
      <vt:lpstr>„Weiter immer weiter….“</vt:lpstr>
      <vt:lpstr>Weg von der „Bauchhygiene“</vt:lpstr>
      <vt:lpstr>#Fazit</vt:lpstr>
      <vt:lpstr>Aktuelle News, Ratgeber, Infos &amp; Updates zum Thema Hygiene und Medizinprodukte-Aufbereitung finden Sie unter kvsaarland.de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Treib Ralf</dc:creator>
  <cp:lastModifiedBy>Adam Henning</cp:lastModifiedBy>
  <cp:revision>109</cp:revision>
  <cp:lastPrinted>2023-09-06T07:43:38Z</cp:lastPrinted>
  <dcterms:created xsi:type="dcterms:W3CDTF">2022-09-29T15:00:37Z</dcterms:created>
  <dcterms:modified xsi:type="dcterms:W3CDTF">2023-09-07T09:41:47Z</dcterms:modified>
</cp:coreProperties>
</file>